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ru-RU" smtClean="0"/>
              <a:t>Образец заголовка</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FA5EEF0B-2057-42A1-BF1F-5661C8A9F2D1}" type="datetimeFigureOut">
              <a:rPr lang="ru-RU" smtClean="0"/>
              <a:t>12.11.2020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E0FD413B-4DF1-4D5D-8745-AA4267B77D4F}" type="slidenum">
              <a:rPr lang="ru-RU" smtClean="0"/>
              <a:t>‹#›</a:t>
            </a:fld>
            <a:endParaRPr lang="ru-RU"/>
          </a:p>
        </p:txBody>
      </p:sp>
    </p:spTree>
    <p:extLst>
      <p:ext uri="{BB962C8B-B14F-4D97-AF65-F5344CB8AC3E}">
        <p14:creationId xmlns:p14="http://schemas.microsoft.com/office/powerpoint/2010/main" val="1616658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A5EEF0B-2057-42A1-BF1F-5661C8A9F2D1}" type="datetimeFigureOut">
              <a:rPr lang="ru-RU" smtClean="0"/>
              <a:t>12.11.2020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0FD413B-4DF1-4D5D-8745-AA4267B77D4F}" type="slidenum">
              <a:rPr lang="ru-RU" smtClean="0"/>
              <a:t>‹#›</a:t>
            </a:fld>
            <a:endParaRPr lang="ru-RU"/>
          </a:p>
        </p:txBody>
      </p:sp>
    </p:spTree>
    <p:extLst>
      <p:ext uri="{BB962C8B-B14F-4D97-AF65-F5344CB8AC3E}">
        <p14:creationId xmlns:p14="http://schemas.microsoft.com/office/powerpoint/2010/main" val="2597007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A5EEF0B-2057-42A1-BF1F-5661C8A9F2D1}" type="datetimeFigureOut">
              <a:rPr lang="ru-RU" smtClean="0"/>
              <a:t>12.11.2020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0FD413B-4DF1-4D5D-8745-AA4267B77D4F}" type="slidenum">
              <a:rPr lang="ru-RU" smtClean="0"/>
              <a:t>‹#›</a:t>
            </a:fld>
            <a:endParaRPr lang="ru-RU"/>
          </a:p>
        </p:txBody>
      </p:sp>
    </p:spTree>
    <p:extLst>
      <p:ext uri="{BB962C8B-B14F-4D97-AF65-F5344CB8AC3E}">
        <p14:creationId xmlns:p14="http://schemas.microsoft.com/office/powerpoint/2010/main" val="4148241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A5EEF0B-2057-42A1-BF1F-5661C8A9F2D1}" type="datetimeFigureOut">
              <a:rPr lang="ru-RU" smtClean="0"/>
              <a:t>12.11.2020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0FD413B-4DF1-4D5D-8745-AA4267B77D4F}" type="slidenum">
              <a:rPr lang="ru-RU" smtClean="0"/>
              <a:t>‹#›</a:t>
            </a:fld>
            <a:endParaRPr lang="ru-RU"/>
          </a:p>
        </p:txBody>
      </p:sp>
    </p:spTree>
    <p:extLst>
      <p:ext uri="{BB962C8B-B14F-4D97-AF65-F5344CB8AC3E}">
        <p14:creationId xmlns:p14="http://schemas.microsoft.com/office/powerpoint/2010/main" val="3020037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ru-RU" smtClean="0"/>
              <a:t>Образец заголовка</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8593667" y="6272784"/>
            <a:ext cx="2644309" cy="365125"/>
          </a:xfrm>
        </p:spPr>
        <p:txBody>
          <a:bodyPr/>
          <a:lstStyle/>
          <a:p>
            <a:fld id="{FA5EEF0B-2057-42A1-BF1F-5661C8A9F2D1}" type="datetimeFigureOut">
              <a:rPr lang="ru-RU" smtClean="0"/>
              <a:t>12.11.2020</a:t>
            </a:fld>
            <a:endParaRPr lang="ru-RU"/>
          </a:p>
        </p:txBody>
      </p:sp>
      <p:sp>
        <p:nvSpPr>
          <p:cNvPr id="5" name="Footer Placeholder 4"/>
          <p:cNvSpPr>
            <a:spLocks noGrp="1"/>
          </p:cNvSpPr>
          <p:nvPr>
            <p:ph type="ftr" sz="quarter" idx="11"/>
          </p:nvPr>
        </p:nvSpPr>
        <p:spPr>
          <a:xfrm>
            <a:off x="2182708" y="6272784"/>
            <a:ext cx="6327648" cy="365125"/>
          </a:xfrm>
        </p:spPr>
        <p:txBody>
          <a:bodyPr/>
          <a:lstStyle/>
          <a:p>
            <a:endParaRPr lang="ru-RU"/>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E0FD413B-4DF1-4D5D-8745-AA4267B77D4F}" type="slidenum">
              <a:rPr lang="ru-RU" smtClean="0"/>
              <a:t>‹#›</a:t>
            </a:fld>
            <a:endParaRPr lang="ru-RU"/>
          </a:p>
        </p:txBody>
      </p:sp>
    </p:spTree>
    <p:extLst>
      <p:ext uri="{BB962C8B-B14F-4D97-AF65-F5344CB8AC3E}">
        <p14:creationId xmlns:p14="http://schemas.microsoft.com/office/powerpoint/2010/main" val="15660369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FA5EEF0B-2057-42A1-BF1F-5661C8A9F2D1}" type="datetimeFigureOut">
              <a:rPr lang="ru-RU" smtClean="0"/>
              <a:t>12.11.2020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0FD413B-4DF1-4D5D-8745-AA4267B77D4F}" type="slidenum">
              <a:rPr lang="ru-RU" smtClean="0"/>
              <a:t>‹#›</a:t>
            </a:fld>
            <a:endParaRPr lang="ru-RU"/>
          </a:p>
        </p:txBody>
      </p:sp>
    </p:spTree>
    <p:extLst>
      <p:ext uri="{BB962C8B-B14F-4D97-AF65-F5344CB8AC3E}">
        <p14:creationId xmlns:p14="http://schemas.microsoft.com/office/powerpoint/2010/main" val="4281942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A5EEF0B-2057-42A1-BF1F-5661C8A9F2D1}" type="datetimeFigureOut">
              <a:rPr lang="ru-RU" smtClean="0"/>
              <a:t>12.11.2020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0FD413B-4DF1-4D5D-8745-AA4267B77D4F}" type="slidenum">
              <a:rPr lang="ru-RU" smtClean="0"/>
              <a:t>‹#›</a:t>
            </a:fld>
            <a:endParaRPr lang="ru-RU"/>
          </a:p>
        </p:txBody>
      </p:sp>
    </p:spTree>
    <p:extLst>
      <p:ext uri="{BB962C8B-B14F-4D97-AF65-F5344CB8AC3E}">
        <p14:creationId xmlns:p14="http://schemas.microsoft.com/office/powerpoint/2010/main" val="2491592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A5EEF0B-2057-42A1-BF1F-5661C8A9F2D1}" type="datetimeFigureOut">
              <a:rPr lang="ru-RU" smtClean="0"/>
              <a:t>12.11.2020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0FD413B-4DF1-4D5D-8745-AA4267B77D4F}" type="slidenum">
              <a:rPr lang="ru-RU" smtClean="0"/>
              <a:t>‹#›</a:t>
            </a:fld>
            <a:endParaRPr lang="ru-RU"/>
          </a:p>
        </p:txBody>
      </p:sp>
    </p:spTree>
    <p:extLst>
      <p:ext uri="{BB962C8B-B14F-4D97-AF65-F5344CB8AC3E}">
        <p14:creationId xmlns:p14="http://schemas.microsoft.com/office/powerpoint/2010/main" val="149413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5EEF0B-2057-42A1-BF1F-5661C8A9F2D1}" type="datetimeFigureOut">
              <a:rPr lang="ru-RU" smtClean="0"/>
              <a:t>12.11.2020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0FD413B-4DF1-4D5D-8745-AA4267B77D4F}" type="slidenum">
              <a:rPr lang="ru-RU" smtClean="0"/>
              <a:t>‹#›</a:t>
            </a:fld>
            <a:endParaRPr lang="ru-RU"/>
          </a:p>
        </p:txBody>
      </p:sp>
    </p:spTree>
    <p:extLst>
      <p:ext uri="{BB962C8B-B14F-4D97-AF65-F5344CB8AC3E}">
        <p14:creationId xmlns:p14="http://schemas.microsoft.com/office/powerpoint/2010/main" val="620600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A5EEF0B-2057-42A1-BF1F-5661C8A9F2D1}" type="datetimeFigureOut">
              <a:rPr lang="ru-RU" smtClean="0"/>
              <a:t>12.11.2020</a:t>
            </a:fld>
            <a:endParaRPr lang="ru-RU"/>
          </a:p>
        </p:txBody>
      </p:sp>
      <p:sp>
        <p:nvSpPr>
          <p:cNvPr id="6" name="Footer Placeholder 5"/>
          <p:cNvSpPr>
            <a:spLocks noGrp="1"/>
          </p:cNvSpPr>
          <p:nvPr>
            <p:ph type="ftr" sz="quarter" idx="11"/>
          </p:nvPr>
        </p:nvSpPr>
        <p:spPr/>
        <p:txBody>
          <a:bodyPr/>
          <a:lstStyle/>
          <a:p>
            <a:endParaRPr lang="ru-RU"/>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E0FD413B-4DF1-4D5D-8745-AA4267B77D4F}" type="slidenum">
              <a:rPr lang="ru-RU" smtClean="0"/>
              <a:t>‹#›</a:t>
            </a:fld>
            <a:endParaRPr lang="ru-RU"/>
          </a:p>
        </p:txBody>
      </p:sp>
    </p:spTree>
    <p:extLst>
      <p:ext uri="{BB962C8B-B14F-4D97-AF65-F5344CB8AC3E}">
        <p14:creationId xmlns:p14="http://schemas.microsoft.com/office/powerpoint/2010/main" val="529833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A5EEF0B-2057-42A1-BF1F-5661C8A9F2D1}" type="datetimeFigureOut">
              <a:rPr lang="ru-RU" smtClean="0"/>
              <a:t>12.11.2020</a:t>
            </a:fld>
            <a:endParaRPr lang="ru-RU"/>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E0FD413B-4DF1-4D5D-8745-AA4267B77D4F}" type="slidenum">
              <a:rPr lang="ru-RU" smtClean="0"/>
              <a:t>‹#›</a:t>
            </a:fld>
            <a:endParaRPr lang="ru-RU"/>
          </a:p>
        </p:txBody>
      </p:sp>
    </p:spTree>
    <p:extLst>
      <p:ext uri="{BB962C8B-B14F-4D97-AF65-F5344CB8AC3E}">
        <p14:creationId xmlns:p14="http://schemas.microsoft.com/office/powerpoint/2010/main" val="2301431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FA5EEF0B-2057-42A1-BF1F-5661C8A9F2D1}" type="datetimeFigureOut">
              <a:rPr lang="ru-RU" smtClean="0"/>
              <a:t>12.11.2020</a:t>
            </a:fld>
            <a:endParaRPr lang="ru-RU"/>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ru-RU"/>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E0FD413B-4DF1-4D5D-8745-AA4267B77D4F}" type="slidenum">
              <a:rPr lang="ru-RU" smtClean="0"/>
              <a:t>‹#›</a:t>
            </a:fld>
            <a:endParaRPr lang="ru-RU"/>
          </a:p>
        </p:txBody>
      </p:sp>
    </p:spTree>
    <p:extLst>
      <p:ext uri="{BB962C8B-B14F-4D97-AF65-F5344CB8AC3E}">
        <p14:creationId xmlns:p14="http://schemas.microsoft.com/office/powerpoint/2010/main" val="19891283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ru-RU" sz="3600" b="1" dirty="0"/>
              <a:t>Клинико-психологические характеристики задержки психического развития</a:t>
            </a:r>
          </a:p>
        </p:txBody>
      </p:sp>
      <p:sp>
        <p:nvSpPr>
          <p:cNvPr id="3" name="Подзаголовок 2"/>
          <p:cNvSpPr>
            <a:spLocks noGrp="1"/>
          </p:cNvSpPr>
          <p:nvPr>
            <p:ph type="subTitle" idx="1"/>
          </p:nvPr>
        </p:nvSpPr>
        <p:spPr/>
        <p:txBody>
          <a:bodyPr>
            <a:normAutofit/>
          </a:bodyPr>
          <a:lstStyle/>
          <a:p>
            <a:pPr algn="ctr"/>
            <a:r>
              <a:rPr lang="ru-RU" sz="3200" b="1" dirty="0" smtClean="0"/>
              <a:t>ЛЕКЦИЯ 10</a:t>
            </a:r>
            <a:endParaRPr lang="ru-RU" sz="3200" b="1" dirty="0"/>
          </a:p>
        </p:txBody>
      </p:sp>
    </p:spTree>
    <p:extLst>
      <p:ext uri="{BB962C8B-B14F-4D97-AF65-F5344CB8AC3E}">
        <p14:creationId xmlns:p14="http://schemas.microsoft.com/office/powerpoint/2010/main" val="2842084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9997"/>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дошкольном возрасте снижена эмоциональность, пассивность, отсутствие сопереживания по отношению к другим сочетается с импульсивностью, с нарушением образа «Я». Исследование особенностей общения воспитанников детского дома показало, что они испытывают высокую потребность в общении со взрослыми. Контакты их между собой были слабее, чем у дошкольников, воспитывающихся в семьях. Авторы отмечают, что в дошкольном возрасте эти дети испытывают выраженное стремление к вниманию и доброжелательности со стороны взрослых, тянутся к непосредственному эмоциональному контакту со взрослыми, что у детей, воспитанных в семье, наблюдается еще на первом году жизни.</a:t>
            </a:r>
          </a:p>
          <a:p>
            <a:pPr algn="just"/>
            <a:r>
              <a:rPr lang="ru-RU" dirty="0" smtClean="0">
                <a:latin typeface="Times New Roman" panose="02020603050405020304" pitchFamily="18" charset="0"/>
                <a:cs typeface="Times New Roman" panose="02020603050405020304" pitchFamily="18" charset="0"/>
              </a:rPr>
              <a:t>В младшем школьном возрасте у воспитанных вне семьи детей наблюдается дисгармоничность в интеллектуальной сфере, неразвитость произвольных форм поведения, повышенная конфликтность, агрессивность. Они одновременно испытывают сильную потребность в положительном отношении к себе со стороны взрослых и неудовлетворенность в потребности интимно-личностного общения. В подростковом возрасте у таких детей часто преобладают неадекватная самооценка, конфликтность, слабая ориентация на будущее, причем многие личностные качества сохраняются у них на всю жизнь (Психическое развитие воспитанников детского дома, 1990). Итак, выраженное снижение познавательной активности, наблюдаемое у детей, воспитывающихся вне семьи, негативно отражается на их интеллектуальной продуктивности. Например, анализ развития предметно-практической деятельности показал, что у детей-сирот </a:t>
            </a:r>
            <a:r>
              <a:rPr lang="ru-RU" dirty="0" err="1" smtClean="0">
                <a:latin typeface="Times New Roman" panose="02020603050405020304" pitchFamily="18" charset="0"/>
                <a:cs typeface="Times New Roman" panose="02020603050405020304" pitchFamily="18" charset="0"/>
              </a:rPr>
              <a:t>преддошкольного</a:t>
            </a:r>
            <a:r>
              <a:rPr lang="ru-RU" dirty="0" smtClean="0">
                <a:latin typeface="Times New Roman" panose="02020603050405020304" pitchFamily="18" charset="0"/>
                <a:cs typeface="Times New Roman" panose="02020603050405020304" pitchFamily="18" charset="0"/>
              </a:rPr>
              <a:t> возраста наблюдается: а) отсутствие инициативы в действиях с предметами, что проявляется в примитивных манипуляциях с ними; б) амбивалентное отношение к предметам, когда ребенка интересуют предметы, но он не знает, что с ними делать; в) уплощенный эмоциональный фон при взаимодействии с предметами; г) в особо тяжелых случаях – страх перед новыми незнакомыми предметами. Авторы справедливо подчеркивают, что задержка и деформация ситуативно-личностного и ситуативно-делового общения со взрослым у воспитанников детского дома отрицательно отражается на развитии у них операционально-технической стороны предметных действий, познавательной активности и игровой деятельности способности у ребенка. </a:t>
            </a:r>
          </a:p>
          <a:p>
            <a:pPr algn="just"/>
            <a:r>
              <a:rPr lang="ru-RU" dirty="0" smtClean="0">
                <a:latin typeface="Times New Roman" panose="02020603050405020304" pitchFamily="18" charset="0"/>
                <a:cs typeface="Times New Roman" panose="02020603050405020304" pitchFamily="18" charset="0"/>
              </a:rPr>
              <a:t>При своевременно начатой и правильно направленной </a:t>
            </a:r>
            <a:r>
              <a:rPr lang="ru-RU" dirty="0" err="1" smtClean="0">
                <a:latin typeface="Times New Roman" panose="02020603050405020304" pitchFamily="18" charset="0"/>
                <a:cs typeface="Times New Roman" panose="02020603050405020304" pitchFamily="18" charset="0"/>
              </a:rPr>
              <a:t>психокоррекционной</a:t>
            </a:r>
            <a:r>
              <a:rPr lang="ru-RU" dirty="0" smtClean="0">
                <a:latin typeface="Times New Roman" panose="02020603050405020304" pitchFamily="18" charset="0"/>
                <a:cs typeface="Times New Roman" panose="02020603050405020304" pitchFamily="18" charset="0"/>
              </a:rPr>
              <a:t> работе с детьми интеллектуальная продуктивность у них значительно повышается. Психогенные задержки психического развития у ребенка могут возникнуть не только в результате ранней психической и социальной депривации ребенка, но и в психотравмирующих условиях воспитания.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5724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31715"/>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Эти условия способствуют формированию таких характерологических особенностей как робость, боязливость, неуверенность. Это проявляется в отсутствии у ребенка инициативы, самостоятельности и крайне негативно отражается на познавательной активности ребенка или подростка. Примером является ситуация в семье, когда доминантная мать, патологически фиксированная на успехах ребенка в школе, постоянно следит за выполнением уроков, заставляет ребенка</a:t>
            </a:r>
          </a:p>
          <a:p>
            <a:pPr algn="just"/>
            <a:r>
              <a:rPr lang="ru-RU" dirty="0" smtClean="0">
                <a:latin typeface="Times New Roman" panose="02020603050405020304" pitchFamily="18" charset="0"/>
                <a:cs typeface="Times New Roman" panose="02020603050405020304" pitchFamily="18" charset="0"/>
              </a:rPr>
              <a:t>переписывать, переучивать домашнее задание, излишне контролирует каждый шаг ребенка. У детей вследствие такого </a:t>
            </a:r>
            <a:r>
              <a:rPr lang="ru-RU" dirty="0" err="1" smtClean="0">
                <a:latin typeface="Times New Roman" panose="02020603050405020304" pitchFamily="18" charset="0"/>
                <a:cs typeface="Times New Roman" panose="02020603050405020304" pitchFamily="18" charset="0"/>
              </a:rPr>
              <a:t>патологизирующего</a:t>
            </a:r>
            <a:r>
              <a:rPr lang="ru-RU" dirty="0" smtClean="0">
                <a:latin typeface="Times New Roman" panose="02020603050405020304" pitchFamily="18" charset="0"/>
                <a:cs typeface="Times New Roman" panose="02020603050405020304" pitchFamily="18" charset="0"/>
              </a:rPr>
              <a:t> стиля воспитания резко снижается мотивация учебной деятельности, и уже к концу младшего школьного возраста у ребенка резко снижается познавательная активность и формируется вторичная задержка психического развития.</a:t>
            </a:r>
          </a:p>
          <a:p>
            <a:pPr algn="just"/>
            <a:r>
              <a:rPr lang="ru-RU" dirty="0" smtClean="0">
                <a:latin typeface="Times New Roman" panose="02020603050405020304" pitchFamily="18" charset="0"/>
                <a:cs typeface="Times New Roman" panose="02020603050405020304" pitchFamily="18" charset="0"/>
              </a:rPr>
              <a:t>Психологические исследования показывают, что у детей с психогенной формой ЗПР не наблюдается грубых нарушений предпосылок интеллекта: внимание, память, работоспособность, зрительно-пространственные функции. Главным системообразующим фактором, лежащим в основе задержки их развития, является снижение мотивации учебной деятельности, что в значительной степени тормозит их познавательную активность и снижает интеллектуальную продуктивность.</a:t>
            </a:r>
          </a:p>
          <a:p>
            <a:pPr algn="just"/>
            <a:r>
              <a:rPr lang="ru-RU" dirty="0" smtClean="0">
                <a:latin typeface="Times New Roman" panose="02020603050405020304" pitchFamily="18" charset="0"/>
                <a:cs typeface="Times New Roman" panose="02020603050405020304" pitchFamily="18" charset="0"/>
              </a:rPr>
              <a:t>Задержка психического развития церебрально-органического генеза наиболее часто встречается в детском возрасте и отличается большей выраженностью нарушений высших корковых функций в сравнении с другими формами ЗПР. Причиной данной формы ЗПР является органическое поражение центральной нервной системы на ранних этапах онтогенеза. В западной литературе эта форма ЗПР описывается как «ранний детский органический синдром», «минимальная мозговая дисфункция».</a:t>
            </a:r>
          </a:p>
          <a:p>
            <a:pPr algn="just"/>
            <a:r>
              <a:rPr lang="ru-RU" dirty="0" smtClean="0">
                <a:latin typeface="Times New Roman" panose="02020603050405020304" pitchFamily="18" charset="0"/>
                <a:cs typeface="Times New Roman" panose="02020603050405020304" pitchFamily="18" charset="0"/>
              </a:rPr>
              <a:t>Интеллектуальная недостаточность в данной группе связана главным образом с нарушениями интеллектуальной деятельности и предпосылок интеллекта, что обусловлено остаточными явлениями органического поражения головного мозга вследствие мозговых инфекций и травм.</a:t>
            </a:r>
          </a:p>
          <a:p>
            <a:pPr algn="just"/>
            <a:r>
              <a:rPr lang="ru-RU" dirty="0" smtClean="0">
                <a:latin typeface="Times New Roman" panose="02020603050405020304" pitchFamily="18" charset="0"/>
                <a:cs typeface="Times New Roman" panose="02020603050405020304" pitchFamily="18" charset="0"/>
              </a:rPr>
              <a:t>Возрастная динамика психического развития детей с ЗПР церебрально-органического генеза определяется как тяжестью поражения центральной нервной системы, так и временем возникновения дефекта. У большинства детей уже на первом году жизни наблюдается замедленный темп созревания психических функций, однако он менее выражен, чем у детей с психическим недоразвитием. Церебрально-органическая недостаточность определяет структуру психического дефекта и становится очевидной как в нарушении эмоционально-волевой сферы, так и в развитии познавательных процессов.</a:t>
            </a:r>
          </a:p>
        </p:txBody>
      </p:sp>
    </p:spTree>
    <p:extLst>
      <p:ext uri="{BB962C8B-B14F-4D97-AF65-F5344CB8AC3E}">
        <p14:creationId xmlns:p14="http://schemas.microsoft.com/office/powerpoint/2010/main" val="7723393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исследованиях клиницистов и психологов подчеркивается сложная иерархия структуры нарушений познавательной деятельности при ЗПР церебрально-органического генеза. Это проявляется в </a:t>
            </a:r>
            <a:r>
              <a:rPr lang="ru-RU" dirty="0" err="1" smtClean="0">
                <a:latin typeface="Times New Roman" panose="02020603050405020304" pitchFamily="18" charset="0"/>
                <a:cs typeface="Times New Roman" panose="02020603050405020304" pitchFamily="18" charset="0"/>
              </a:rPr>
              <a:t>дефицитарности</a:t>
            </a:r>
            <a:r>
              <a:rPr lang="ru-RU" dirty="0" smtClean="0">
                <a:latin typeface="Times New Roman" panose="02020603050405020304" pitchFamily="18" charset="0"/>
                <a:cs typeface="Times New Roman" panose="02020603050405020304" pitchFamily="18" charset="0"/>
              </a:rPr>
              <a:t> «предпосылок» интеллекта, а именно: памяти, внимания, пространственного </a:t>
            </a:r>
            <a:r>
              <a:rPr lang="ru-RU" dirty="0" err="1" smtClean="0">
                <a:latin typeface="Times New Roman" panose="02020603050405020304" pitchFamily="18" charset="0"/>
                <a:cs typeface="Times New Roman" panose="02020603050405020304" pitchFamily="18" charset="0"/>
              </a:rPr>
              <a:t>гнозиса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праксиса</a:t>
            </a:r>
            <a:r>
              <a:rPr lang="ru-RU" dirty="0" smtClean="0">
                <a:latin typeface="Times New Roman" panose="02020603050405020304" pitchFamily="18" charset="0"/>
                <a:cs typeface="Times New Roman" panose="02020603050405020304" pitchFamily="18" charset="0"/>
              </a:rPr>
              <a:t> и речи. Ряд авторов отмечают выраженные нарушения темпа восприятия у детей с ЗПР церебрально-органического генеза. Это проявляется в замедленности процессов приема и переработки сенсорной информации. Кроме того, у подавляющего большинства детей с задержкой церебрально-органического генеза наблюдаются трудности синтеза воспринимаемых объектов, что обусловлено нарушениями интерсенсорной и сенсомоторной интеграции и координации.</a:t>
            </a:r>
          </a:p>
          <a:p>
            <a:pPr algn="just"/>
            <a:r>
              <a:rPr lang="ru-RU" dirty="0" smtClean="0">
                <a:latin typeface="Times New Roman" panose="02020603050405020304" pitchFamily="18" charset="0"/>
                <a:cs typeface="Times New Roman" panose="02020603050405020304" pitchFamily="18" charset="0"/>
              </a:rPr>
              <a:t>Церебральная астения, которая присутствует при ЗПР церебрально-органического генеза, проявляется в повышенной утомляемости, в недоразвитии свойств внимания и памяти. В сравнении с другими формами ЗПР у них наблюдается выраженное недоразвитие устойчивости, точности и распределения. Качественный анализ показал разнообразные нарушения памяти у детей с ЗПР церебрально-органического генеза: повышенная заторможенность следов памяти и внутренней интерференции, уменьшение объема памяти и скорости запоминания.</a:t>
            </a:r>
          </a:p>
          <a:p>
            <a:pPr algn="just"/>
            <a:endParaRPr lang="ru-RU" dirty="0">
              <a:latin typeface="Times New Roman" panose="02020603050405020304" pitchFamily="18" charset="0"/>
              <a:cs typeface="Times New Roman" panose="02020603050405020304" pitchFamily="18" charset="0"/>
            </a:endParaRPr>
          </a:p>
          <a:p>
            <a:pPr algn="ctr"/>
            <a:r>
              <a:rPr lang="ru-RU" b="1" dirty="0" smtClean="0">
                <a:latin typeface="Times New Roman" panose="02020603050405020304" pitchFamily="18" charset="0"/>
                <a:cs typeface="Times New Roman" panose="02020603050405020304" pitchFamily="18" charset="0"/>
              </a:rPr>
              <a:t>ПСИХОКОРРЕКЦИОННЫЕ ТЕХНОЛОГИИ: ЦЕЛИ, ЗАДАЧИ, </a:t>
            </a:r>
          </a:p>
          <a:p>
            <a:pPr algn="ctr"/>
            <a:r>
              <a:rPr lang="ru-RU" b="1" dirty="0" smtClean="0">
                <a:latin typeface="Times New Roman" panose="02020603050405020304" pitchFamily="18" charset="0"/>
                <a:cs typeface="Times New Roman" panose="02020603050405020304" pitchFamily="18" charset="0"/>
              </a:rPr>
              <a:t>ОРГАНИЗАЦИЯ, ДИНАМИКА, ПСИХОТЕХНИКИ</a:t>
            </a:r>
          </a:p>
          <a:p>
            <a:pPr algn="just"/>
            <a:r>
              <a:rPr lang="ru-RU" dirty="0" smtClean="0">
                <a:latin typeface="Times New Roman" panose="02020603050405020304" pitchFamily="18" charset="0"/>
                <a:cs typeface="Times New Roman" panose="02020603050405020304" pitchFamily="18" charset="0"/>
              </a:rPr>
              <a:t>Основной целью психологической коррекции детей и подростков с задержкой психического развития является оптимизация их интеллектуальной деятельности за счет стимуляции их психических процессов и формирования позитивной мотивации на познавательную деятельность.</a:t>
            </a:r>
          </a:p>
          <a:p>
            <a:pPr algn="just"/>
            <a:r>
              <a:rPr lang="ru-RU" dirty="0" smtClean="0">
                <a:latin typeface="Times New Roman" panose="02020603050405020304" pitchFamily="18" charset="0"/>
                <a:cs typeface="Times New Roman" panose="02020603050405020304" pitchFamily="18" charset="0"/>
              </a:rPr>
              <a:t>Важным принципом психологической коррекции познавательных процессов и личности детей является учет формы и степени тяжести задержки психического развития. Например, у детей с психофизическим инфантилизмом в структуре познавательного дефекта определяющая роль принадлежит недоразвитию </a:t>
            </a:r>
            <a:r>
              <a:rPr lang="ru-RU" dirty="0" err="1" smtClean="0">
                <a:latin typeface="Times New Roman" panose="02020603050405020304" pitchFamily="18" charset="0"/>
                <a:cs typeface="Times New Roman" panose="02020603050405020304" pitchFamily="18" charset="0"/>
              </a:rPr>
              <a:t>мотивационнои</a:t>
            </a:r>
            <a:r>
              <a:rPr lang="ru-RU" dirty="0" smtClean="0">
                <a:latin typeface="Times New Roman" panose="02020603050405020304" pitchFamily="18" charset="0"/>
                <a:cs typeface="Times New Roman" panose="02020603050405020304" pitchFamily="18" charset="0"/>
              </a:rPr>
              <a:t> стороны учебной деятельности. Поэтому </a:t>
            </a:r>
            <a:r>
              <a:rPr lang="ru-RU" dirty="0" err="1" smtClean="0">
                <a:latin typeface="Times New Roman" panose="02020603050405020304" pitchFamily="18" charset="0"/>
                <a:cs typeface="Times New Roman" panose="02020603050405020304" pitchFamily="18" charset="0"/>
              </a:rPr>
              <a:t>психокоррекционный</a:t>
            </a:r>
            <a:r>
              <a:rPr lang="ru-RU" dirty="0" smtClean="0">
                <a:latin typeface="Times New Roman" panose="02020603050405020304" pitchFamily="18" charset="0"/>
                <a:cs typeface="Times New Roman" panose="02020603050405020304" pitchFamily="18" charset="0"/>
              </a:rPr>
              <a:t> процесс должен быть направлен на развитие познавательных мотивов. У детей с ЗПР церебрально-органического генеза наблюдается тотальное недоразвитие предпосылок интеллекта: зрительно-пространственного восприятия, памяти, внимания. В связи с этим коррекционный процесс должен быть направлен </a:t>
            </a:r>
            <a:r>
              <a:rPr lang="ru-RU" dirty="0" err="1" smtClean="0">
                <a:latin typeface="Times New Roman" panose="02020603050405020304" pitchFamily="18" charset="0"/>
                <a:cs typeface="Times New Roman" panose="02020603050405020304" pitchFamily="18" charset="0"/>
              </a:rPr>
              <a:t>наформирование</a:t>
            </a:r>
            <a:r>
              <a:rPr lang="ru-RU" dirty="0" smtClean="0">
                <a:latin typeface="Times New Roman" panose="02020603050405020304" pitchFamily="18" charset="0"/>
                <a:cs typeface="Times New Roman" panose="02020603050405020304" pitchFamily="18" charset="0"/>
              </a:rPr>
              <a:t> этих психических процессов, на развитие навыков самоконтроля и регуляции деятельности.</a:t>
            </a:r>
          </a:p>
        </p:txBody>
      </p:sp>
    </p:spTree>
    <p:extLst>
      <p:ext uri="{BB962C8B-B14F-4D97-AF65-F5344CB8AC3E}">
        <p14:creationId xmlns:p14="http://schemas.microsoft.com/office/powerpoint/2010/main" val="2811161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Для удобства анализа нарушения познавательной деятельности целесообразно выделить три основных блока </a:t>
            </a:r>
            <a:r>
              <a:rPr lang="ru-RU" dirty="0" err="1" smtClean="0">
                <a:latin typeface="Times New Roman" panose="02020603050405020304" pitchFamily="18" charset="0"/>
                <a:cs typeface="Times New Roman" panose="02020603050405020304" pitchFamily="18" charset="0"/>
              </a:rPr>
              <a:t>психокоррекционного</a:t>
            </a:r>
            <a:r>
              <a:rPr lang="ru-RU" dirty="0" smtClean="0">
                <a:latin typeface="Times New Roman" panose="02020603050405020304" pitchFamily="18" charset="0"/>
                <a:cs typeface="Times New Roman" panose="02020603050405020304" pitchFamily="18" charset="0"/>
              </a:rPr>
              <a:t> процесса: мотивационный, регуляторный и блок контроля. </a:t>
            </a:r>
          </a:p>
          <a:p>
            <a:pPr algn="just"/>
            <a:r>
              <a:rPr lang="ru-RU" dirty="0" err="1" smtClean="0">
                <a:latin typeface="Times New Roman" panose="02020603050405020304" pitchFamily="18" charset="0"/>
                <a:cs typeface="Times New Roman" panose="02020603050405020304" pitchFamily="18" charset="0"/>
              </a:rPr>
              <a:t>Психокоррекционные</a:t>
            </a:r>
            <a:r>
              <a:rPr lang="ru-RU" dirty="0" smtClean="0">
                <a:latin typeface="Times New Roman" panose="02020603050405020304" pitchFamily="18" charset="0"/>
                <a:cs typeface="Times New Roman" panose="02020603050405020304" pitchFamily="18" charset="0"/>
              </a:rPr>
              <a:t> занятия с детьми с ЗПР по развитию познавательных процессов могут проводиться как индивидуально, так и в группе. Важным является единство требований к ребенку со стороны педагога, психолога и других специалистов. Это успешно достигается при тщательном соблюдении режима дня, четкой организации повседневной жизни ребенка, чтобы исключить возможность </a:t>
            </a:r>
            <a:r>
              <a:rPr lang="ru-RU" dirty="0" err="1" smtClean="0">
                <a:latin typeface="Times New Roman" panose="02020603050405020304" pitchFamily="18" charset="0"/>
                <a:cs typeface="Times New Roman" panose="02020603050405020304" pitchFamily="18" charset="0"/>
              </a:rPr>
              <a:t>незавершения</a:t>
            </a:r>
            <a:r>
              <a:rPr lang="ru-RU" dirty="0" smtClean="0">
                <a:latin typeface="Times New Roman" panose="02020603050405020304" pitchFamily="18" charset="0"/>
                <a:cs typeface="Times New Roman" panose="02020603050405020304" pitchFamily="18" charset="0"/>
              </a:rPr>
              <a:t> начатых ребенком действий.</a:t>
            </a:r>
          </a:p>
          <a:p>
            <a:pPr algn="just"/>
            <a:r>
              <a:rPr lang="ru-RU" dirty="0" smtClean="0">
                <a:latin typeface="Times New Roman" panose="02020603050405020304" pitchFamily="18" charset="0"/>
                <a:cs typeface="Times New Roman" panose="02020603050405020304" pitchFamily="18" charset="0"/>
              </a:rPr>
              <a:t>Произвольное внимание как специфическая высшая психическая функция проявляется у ребенка в способности контролировать, регулировать ход выполнения деятельности и ее результаты. В связи с этим возникает необходимость психологической коррекции внимания у детей в процессе деятельности, доступной им (игровой, учебной, общения). Опыт нашей работы показывает, что коррекция внимания успешно проводится в процессе группового взаимодействия детей в игре или на уроке. Кроме того, эти занятия может проводить не только психолог, но и учитель во время урока. Систематическое применение описанных ниже психотехнических приемов способствует формированию свойств внимания у детей.</a:t>
            </a:r>
          </a:p>
          <a:p>
            <a:pPr algn="just"/>
            <a:r>
              <a:rPr lang="ru-RU" dirty="0" smtClean="0">
                <a:latin typeface="Times New Roman" panose="02020603050405020304" pitchFamily="18" charset="0"/>
                <a:cs typeface="Times New Roman" panose="02020603050405020304" pitchFamily="18" charset="0"/>
              </a:rPr>
              <a:t>Как уже отмечалось, при всех формах ЗПР наблюдается недоразвитие внимания. Специальные исследования психологов и педагогов показали, что различные свойства внимания оказывают неодинаковое влияние на успешность обучения детей по разным предметам. Например, при овладении математикой ведущая роль принадлежит объему внимания, а успешность усвоения русского языка связана с точностью распределения внимания, обучение чтению с устойчивостью внимания. Этот факт имеет важное значение в организации </a:t>
            </a:r>
            <a:r>
              <a:rPr lang="ru-RU" dirty="0" err="1" smtClean="0">
                <a:latin typeface="Times New Roman" panose="02020603050405020304" pitchFamily="18" charset="0"/>
                <a:cs typeface="Times New Roman" panose="02020603050405020304" pitchFamily="18" charset="0"/>
              </a:rPr>
              <a:t>психокоррекционного</a:t>
            </a:r>
            <a:r>
              <a:rPr lang="ru-RU" dirty="0" smtClean="0">
                <a:latin typeface="Times New Roman" panose="02020603050405020304" pitchFamily="18" charset="0"/>
                <a:cs typeface="Times New Roman" panose="02020603050405020304" pitchFamily="18" charset="0"/>
              </a:rPr>
              <a:t> процесса и подбора психотехнических приемов. Например, для формирования распределения внимания детям можно предъявлять тексты, а для развития объема – цифры и математические задачи.</a:t>
            </a:r>
          </a:p>
          <a:p>
            <a:pPr algn="just"/>
            <a:r>
              <a:rPr lang="ru-RU" dirty="0" smtClean="0">
                <a:latin typeface="Times New Roman" panose="02020603050405020304" pitchFamily="18" charset="0"/>
                <a:cs typeface="Times New Roman" panose="02020603050405020304" pitchFamily="18" charset="0"/>
              </a:rPr>
              <a:t>Кроме того, разные свойства внимания развиваются неодинаково и по-разному проявляются при различных формах ЗПР. Например, исследования показывают, что у детей с простым психофизическим инфантилизмом, соматогенной и психогенной формами ЗПР объем внимания существенно не отличается от здоровых детей (</a:t>
            </a:r>
            <a:r>
              <a:rPr lang="ru-RU" dirty="0" err="1" smtClean="0">
                <a:latin typeface="Times New Roman" panose="02020603050405020304" pitchFamily="18" charset="0"/>
                <a:cs typeface="Times New Roman" panose="02020603050405020304" pitchFamily="18" charset="0"/>
              </a:rPr>
              <a:t>Сафади</a:t>
            </a:r>
            <a:r>
              <a:rPr lang="ru-RU" dirty="0" smtClean="0">
                <a:latin typeface="Times New Roman" panose="02020603050405020304" pitchFamily="18" charset="0"/>
                <a:cs typeface="Times New Roman" panose="02020603050405020304" pitchFamily="18" charset="0"/>
              </a:rPr>
              <a:t> Хасан, 1997). Распределение и устойчивость внимания претерпевают значительные изменения не только у детей с ЗПР церебрально-органического генеза, но и у детей с другими формами ЗПР (</a:t>
            </a:r>
            <a:r>
              <a:rPr lang="ru-RU" dirty="0" err="1" smtClean="0">
                <a:latin typeface="Times New Roman" panose="02020603050405020304" pitchFamily="18" charset="0"/>
                <a:cs typeface="Times New Roman" panose="02020603050405020304" pitchFamily="18" charset="0"/>
              </a:rPr>
              <a:t>Сафади</a:t>
            </a:r>
            <a:r>
              <a:rPr lang="ru-RU" dirty="0" smtClean="0">
                <a:latin typeface="Times New Roman" panose="02020603050405020304" pitchFamily="18" charset="0"/>
                <a:cs typeface="Times New Roman" panose="02020603050405020304" pitchFamily="18" charset="0"/>
              </a:rPr>
              <a:t> Хасан, 1997 и др.).</a:t>
            </a:r>
          </a:p>
        </p:txBody>
      </p:sp>
    </p:spTree>
    <p:extLst>
      <p:ext uri="{BB962C8B-B14F-4D97-AF65-F5344CB8AC3E}">
        <p14:creationId xmlns:p14="http://schemas.microsoft.com/office/powerpoint/2010/main" val="25659190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Эффективность психологической коррекции внимания у детей с ЗПР в значительной мере определяется индивидуально-типологическими особенностями, в частности, свойствами их высшей нервной деятельности. Установлено, что разные сочетания свойств нервной системы могут способствовать или, напротив, препятствовать оптимальному развитию характеристик внимания (</a:t>
            </a:r>
            <a:r>
              <a:rPr lang="ru-RU" dirty="0" err="1" smtClean="0">
                <a:latin typeface="Times New Roman" panose="02020603050405020304" pitchFamily="18" charset="0"/>
                <a:cs typeface="Times New Roman" panose="02020603050405020304" pitchFamily="18" charset="0"/>
              </a:rPr>
              <a:t>Небылицин</a:t>
            </a:r>
            <a:r>
              <a:rPr lang="ru-RU" dirty="0" smtClean="0">
                <a:latin typeface="Times New Roman" panose="02020603050405020304" pitchFamily="18" charset="0"/>
                <a:cs typeface="Times New Roman" panose="02020603050405020304" pitchFamily="18" charset="0"/>
              </a:rPr>
              <a:t>, 1966; Платонов, 1986 и др.). Например, у детей с сильной и подвижной нервной системой наблюдается устойчивое, легко распределяемое и переключаемое внимание, а у детей с инертной и слабой нервной системой – неустойчивое, плохо распределяемое и переключаемое внимание.</a:t>
            </a:r>
          </a:p>
          <a:p>
            <a:pPr algn="just"/>
            <a:r>
              <a:rPr lang="ru-RU" dirty="0" smtClean="0">
                <a:latin typeface="Times New Roman" panose="02020603050405020304" pitchFamily="18" charset="0"/>
                <a:cs typeface="Times New Roman" panose="02020603050405020304" pitchFamily="18" charset="0"/>
              </a:rPr>
              <a:t>Таким образом, в процессе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необходимо учитывать не только форму ЗПР, а также индивидуально-типологические особенности каждого ребенка, а сам процесс коррекции Должен проводиться в контексте деятельности, доступной ребенку (учебная, игровая и пр.).</a:t>
            </a:r>
          </a:p>
          <a:p>
            <a:pPr algn="ctr"/>
            <a:r>
              <a:rPr lang="ru-RU" b="1" dirty="0" smtClean="0">
                <a:latin typeface="Times New Roman" panose="02020603050405020304" pitchFamily="18" charset="0"/>
                <a:cs typeface="Times New Roman" panose="02020603050405020304" pitchFamily="18" charset="0"/>
              </a:rPr>
              <a:t>Психотехнические приемы коррекции внимания у детей с ЗПР</a:t>
            </a:r>
          </a:p>
          <a:p>
            <a:pPr algn="just"/>
            <a:r>
              <a:rPr lang="ru-RU" dirty="0" smtClean="0">
                <a:latin typeface="Times New Roman" panose="02020603050405020304" pitchFamily="18" charset="0"/>
                <a:cs typeface="Times New Roman" panose="02020603050405020304" pitchFamily="18" charset="0"/>
              </a:rPr>
              <a:t>Психотехнические приемы, направленные на оптимизацию и стимуляцию внимания у детей с ЗПР, многообразны и использовать их можно не только в процессе занятий с психологом, а также в процессе учебной деятельности.</a:t>
            </a:r>
          </a:p>
          <a:p>
            <a:pPr algn="just"/>
            <a:r>
              <a:rPr lang="ru-RU" dirty="0" smtClean="0">
                <a:latin typeface="Times New Roman" panose="02020603050405020304" pitchFamily="18" charset="0"/>
                <a:cs typeface="Times New Roman" panose="02020603050405020304" pitchFamily="18" charset="0"/>
              </a:rPr>
              <a:t>Одним из часто используемых приемов является словарный диктант с комментированием, который могут проводить педагоги на уроке с детьми младшего школьного возраста. Процедура заключается в следующем:</a:t>
            </a:r>
          </a:p>
          <a:p>
            <a:pPr algn="just"/>
            <a:r>
              <a:rPr lang="ru-RU" dirty="0" smtClean="0">
                <a:latin typeface="Times New Roman" panose="02020603050405020304" pitchFamily="18" charset="0"/>
                <a:cs typeface="Times New Roman" panose="02020603050405020304" pitchFamily="18" charset="0"/>
              </a:rPr>
              <a:t>1) ведущий читает каждое слово только один раз;</a:t>
            </a:r>
          </a:p>
          <a:p>
            <a:pPr algn="just"/>
            <a:r>
              <a:rPr lang="ru-RU" dirty="0" smtClean="0">
                <a:latin typeface="Times New Roman" panose="02020603050405020304" pitchFamily="18" charset="0"/>
                <a:cs typeface="Times New Roman" panose="02020603050405020304" pitchFamily="18" charset="0"/>
              </a:rPr>
              <a:t>2) дети могут взять ручки только после прослушивания комментариев;</a:t>
            </a:r>
          </a:p>
          <a:p>
            <a:pPr algn="just"/>
            <a:r>
              <a:rPr lang="ru-RU" dirty="0" smtClean="0">
                <a:latin typeface="Times New Roman" panose="02020603050405020304" pitchFamily="18" charset="0"/>
                <a:cs typeface="Times New Roman" panose="02020603050405020304" pitchFamily="18" charset="0"/>
              </a:rPr>
              <a:t>3) ведущий внимательно следит за тем, чтобы дети не заглядывали в тетради друг к другу. Если ребенок не может записать слово после комментариев, ему разрешается сделать прочерк. При этом детей предупреждают, что прочерк приравнивается к ошибке;</a:t>
            </a:r>
          </a:p>
          <a:p>
            <a:pPr algn="just"/>
            <a:r>
              <a:rPr lang="ru-RU" dirty="0" smtClean="0">
                <a:latin typeface="Times New Roman" panose="02020603050405020304" pitchFamily="18" charset="0"/>
                <a:cs typeface="Times New Roman" panose="02020603050405020304" pitchFamily="18" charset="0"/>
              </a:rPr>
              <a:t>4) перед началом работы целесообразно показать на нескольких примерах, как надо выполнять задание. Например, для комментированного письма выбрано слово «пересадили»;</a:t>
            </a:r>
          </a:p>
          <a:p>
            <a:pPr algn="just"/>
            <a:r>
              <a:rPr lang="ru-RU" dirty="0" smtClean="0">
                <a:latin typeface="Times New Roman" panose="02020603050405020304" pitchFamily="18" charset="0"/>
                <a:cs typeface="Times New Roman" panose="02020603050405020304" pitchFamily="18" charset="0"/>
              </a:rPr>
              <a:t>5) ведущий читает это слово, а затем вызывает нескольких учащихся, каждый из которых называет поочередно приставку, корень, суффикс, окончание, объясняя попутно их правописание. После этого ведущий предлагает детям взять ручки и записать прокомментированное слово. Затем следует напоминание учащимся, чтобы они положили ручки, и начинается работа над следующим словом.</a:t>
            </a:r>
          </a:p>
        </p:txBody>
      </p:sp>
    </p:spTree>
    <p:extLst>
      <p:ext uri="{BB962C8B-B14F-4D97-AF65-F5344CB8AC3E}">
        <p14:creationId xmlns:p14="http://schemas.microsoft.com/office/powerpoint/2010/main" val="27311135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Комментированное письмо – достаточно сложная деятельность, в которой можно выделить 7 основных стадий: 1) первичное восприятие произносимого слова; 2) самостоятельный анализ правописания орфоэпического образа слова; 3) прослушивание комментариев; 4) представление орфографии слова в соответствии с комментированием; 5) уточнение первичного анализа правописания с комментированием; 6) написание слова в соответствии с его орфографией; 7) проверка написанного слова в соответствии с комментированием (С. Н. </a:t>
            </a:r>
            <a:r>
              <a:rPr lang="ru-RU" dirty="0" err="1" smtClean="0">
                <a:latin typeface="Times New Roman" panose="02020603050405020304" pitchFamily="18" charset="0"/>
                <a:cs typeface="Times New Roman" panose="02020603050405020304" pitchFamily="18" charset="0"/>
              </a:rPr>
              <a:t>Калинникова</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Этот метод имеет важное диагностическое значение. Успешность выполнения работы и характер допущенных ошибок позволяют психологу судить об организации внимания учащихся при групповом взаимодействии.</a:t>
            </a:r>
          </a:p>
          <a:p>
            <a:pPr algn="just"/>
            <a:r>
              <a:rPr lang="ru-RU" dirty="0" smtClean="0">
                <a:latin typeface="Times New Roman" panose="02020603050405020304" pitchFamily="18" charset="0"/>
                <a:cs typeface="Times New Roman" panose="02020603050405020304" pitchFamily="18" charset="0"/>
              </a:rPr>
              <a:t>Коррекция внимания у детей методом поэтапного формирования умственных действий.</a:t>
            </a:r>
          </a:p>
          <a:p>
            <a:pPr algn="just"/>
            <a:r>
              <a:rPr lang="ru-RU" dirty="0" smtClean="0">
                <a:latin typeface="Times New Roman" panose="02020603050405020304" pitchFamily="18" charset="0"/>
                <a:cs typeface="Times New Roman" panose="02020603050405020304" pitchFamily="18" charset="0"/>
              </a:rPr>
              <a:t>Одним из эффективных подходов к развитию внимания является метод, разработанный в рамках концепции поэтапного формирования умственных действий. Согласно этому подходу, внимание понимается как идеальное, </a:t>
            </a:r>
            <a:r>
              <a:rPr lang="ru-RU" dirty="0" err="1" smtClean="0">
                <a:latin typeface="Times New Roman" panose="02020603050405020304" pitchFamily="18" charset="0"/>
                <a:cs typeface="Times New Roman" panose="02020603050405020304" pitchFamily="18" charset="0"/>
              </a:rPr>
              <a:t>интериоризированное</a:t>
            </a:r>
            <a:r>
              <a:rPr lang="ru-RU" dirty="0" smtClean="0">
                <a:latin typeface="Times New Roman" panose="02020603050405020304" pitchFamily="18" charset="0"/>
                <a:cs typeface="Times New Roman" panose="02020603050405020304" pitchFamily="18" charset="0"/>
              </a:rPr>
              <a:t> и автоматизированное действие контроля. Именно такие действия и оказываются несформированными у детей с задержкой психического развития.</a:t>
            </a:r>
          </a:p>
          <a:p>
            <a:pPr algn="just"/>
            <a:r>
              <a:rPr lang="ru-RU" dirty="0" smtClean="0">
                <a:latin typeface="Times New Roman" panose="02020603050405020304" pitchFamily="18" charset="0"/>
                <a:cs typeface="Times New Roman" panose="02020603050405020304" pitchFamily="18" charset="0"/>
              </a:rPr>
              <a:t>Занятия по формированию внимания проводятся как обучение «внимательному письму» и строятся на материале текстов, содержащих разные типы ошибок «по невнимательности»: подмена или пропуск слов в предложении, подмена или пропуск букв в слове, слитное написание слова с предлогом и др. Как показали исследования авторов, наличие текста-образца, с которым необходимо сравнивать ошибочный текст, не является достаточным условием для точного выполнения заданий по обнаружению ошибок. Для преодоления глобального восприятия и формирования контроля за текстом нужно учить детей читать с учетом элементов на фоне понимания смысла целого. Вот как описывает П. Я. Гальперин этот основной и наиболее трудоемкий этап работы: «Детям предлагали прочесть отдельное слово (чтобы установить его смысл), а затем – разделить его на слоги и, читая каждый слог отдельно, проверить, соответствует ли он слову в целом. Подбирались самые разные слова (и трудные, и легкие, и средние по трудности). Вначале слоги разделялись вертикальной карандашной чертой, затем черточки не ставились, но слоги произносились с четким разделением (голосом) и последовательно проверялись. Звуковое разделение слогов становилось все короче и вскоре сводилось к ударениям на отдельных слогах. После этого слово прочитывалось и проверялось по слогам про себя («первый – правильно, второй – нет, здесь пропущено..., переставлено»).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26612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Лишь на последнем этапе мы переходили к тому, что ребенок прочитывал все слово про себя и давал ему общую оценку (правильно – неправильно; если неправильно, то разъяснял почему). После этого переход к прочтению всей фразы с ее оценкой, а потом и всего абзаца (с такой же оценкой) не составляли особого труда» (П. Я. Гальперин, 1974, с. 97–98).</a:t>
            </a:r>
          </a:p>
          <a:p>
            <a:pPr algn="just"/>
            <a:r>
              <a:rPr lang="ru-RU" dirty="0" smtClean="0">
                <a:latin typeface="Times New Roman" panose="02020603050405020304" pitchFamily="18" charset="0"/>
                <a:cs typeface="Times New Roman" panose="02020603050405020304" pitchFamily="18" charset="0"/>
              </a:rPr>
              <a:t>Важным моментом процесса формирования внимания является работа со специальной карточкой, на которой выписаны правила проверки, порядок операций при проверке текста. Наличие такой карточки является необходимой материальной опорой для овладения полноценным действием контроля. По мере </a:t>
            </a:r>
            <a:r>
              <a:rPr lang="ru-RU" dirty="0" err="1" smtClean="0">
                <a:latin typeface="Times New Roman" panose="02020603050405020304" pitchFamily="18" charset="0"/>
                <a:cs typeface="Times New Roman" panose="02020603050405020304" pitchFamily="18" charset="0"/>
              </a:rPr>
              <a:t>интериоризации</a:t>
            </a:r>
            <a:r>
              <a:rPr lang="ru-RU" dirty="0" smtClean="0">
                <a:latin typeface="Times New Roman" panose="02020603050405020304" pitchFamily="18" charset="0"/>
                <a:cs typeface="Times New Roman" panose="02020603050405020304" pitchFamily="18" charset="0"/>
              </a:rPr>
              <a:t> и свертывания действия контроля обязательность использования такой карточки исчезает. Для обобщения сформированного действия контроля оно отрабатывается затем на более широком материале (картинки, узоры, наборы букв и цифр). После этого, при создании специальных условий, контроль переносится из ситуации экспериментального обучения в реальную практику учебной деятельности. Таким образом, метод поэтапного формирования позволяет получить полноценное действие контроля, т. е. </a:t>
            </a:r>
            <a:r>
              <a:rPr lang="ru-RU" dirty="0" err="1" smtClean="0">
                <a:latin typeface="Times New Roman" panose="02020603050405020304" pitchFamily="18" charset="0"/>
                <a:cs typeface="Times New Roman" panose="02020603050405020304" pitchFamily="18" charset="0"/>
              </a:rPr>
              <a:t>сформированность</a:t>
            </a:r>
            <a:r>
              <a:rPr lang="ru-RU" dirty="0" smtClean="0">
                <a:latin typeface="Times New Roman" panose="02020603050405020304" pitchFamily="18" charset="0"/>
                <a:cs typeface="Times New Roman" panose="02020603050405020304" pitchFamily="18" charset="0"/>
              </a:rPr>
              <a:t> внимания.</a:t>
            </a:r>
          </a:p>
          <a:p>
            <a:pPr algn="just"/>
            <a:r>
              <a:rPr lang="ru-RU" dirty="0" smtClean="0">
                <a:latin typeface="Times New Roman" panose="02020603050405020304" pitchFamily="18" charset="0"/>
                <a:cs typeface="Times New Roman" panose="02020603050405020304" pitchFamily="18" charset="0"/>
              </a:rPr>
              <a:t>Рассмотрим один из используемых авторами методов. Суть метода состоит в выявлении недостатков внимания при обнаружении ошибок в тексте. Выполнение этого задания не требует от детей специальных знаний и умений, а обеспечивается характером включенных в текст ошибок: подмена букв, подмена слов в предложении, элементарные смысловые ошибки. </a:t>
            </a:r>
          </a:p>
          <a:p>
            <a:pPr algn="just"/>
            <a:r>
              <a:rPr lang="ru-RU" dirty="0" smtClean="0">
                <a:latin typeface="Times New Roman" panose="02020603050405020304" pitchFamily="18" charset="0"/>
                <a:cs typeface="Times New Roman" panose="02020603050405020304" pitchFamily="18" charset="0"/>
              </a:rPr>
              <a:t>Например, детям предлагаются следующие тексты:</a:t>
            </a:r>
          </a:p>
          <a:p>
            <a:pPr algn="just"/>
            <a:r>
              <a:rPr lang="ru-RU" dirty="0" smtClean="0">
                <a:latin typeface="Times New Roman" panose="02020603050405020304" pitchFamily="18" charset="0"/>
                <a:cs typeface="Times New Roman" panose="02020603050405020304" pitchFamily="18" charset="0"/>
              </a:rPr>
              <a:t>«На Крайнем Юге нашей страны не росли </a:t>
            </a:r>
            <a:r>
              <a:rPr lang="ru-RU" dirty="0" err="1" smtClean="0">
                <a:latin typeface="Times New Roman" panose="02020603050405020304" pitchFamily="18" charset="0"/>
                <a:cs typeface="Times New Roman" panose="02020603050405020304" pitchFamily="18" charset="0"/>
              </a:rPr>
              <a:t>овощиа</a:t>
            </a:r>
            <a:r>
              <a:rPr lang="ru-RU" dirty="0" smtClean="0">
                <a:latin typeface="Times New Roman" panose="02020603050405020304" pitchFamily="18" charset="0"/>
                <a:cs typeface="Times New Roman" panose="02020603050405020304" pitchFamily="18" charset="0"/>
              </a:rPr>
              <a:t> теперь растут. В огороде выросло много моркови. Под Москвой не разводили, а теперь разводят. </a:t>
            </a:r>
            <a:r>
              <a:rPr lang="ru-RU" dirty="0" err="1" smtClean="0">
                <a:latin typeface="Times New Roman" panose="02020603050405020304" pitchFamily="18" charset="0"/>
                <a:cs typeface="Times New Roman" panose="02020603050405020304" pitchFamily="18" charset="0"/>
              </a:rPr>
              <a:t>Бешал</a:t>
            </a:r>
            <a:r>
              <a:rPr lang="ru-RU" dirty="0" smtClean="0">
                <a:latin typeface="Times New Roman" panose="02020603050405020304" pitchFamily="18" charset="0"/>
                <a:cs typeface="Times New Roman" panose="02020603050405020304" pitchFamily="18" charset="0"/>
              </a:rPr>
              <a:t> Ваня по полю, да вдруг остановился. </a:t>
            </a:r>
            <a:r>
              <a:rPr lang="ru-RU" dirty="0" err="1" smtClean="0">
                <a:latin typeface="Times New Roman" panose="02020603050405020304" pitchFamily="18" charset="0"/>
                <a:cs typeface="Times New Roman" panose="02020603050405020304" pitchFamily="18" charset="0"/>
              </a:rPr>
              <a:t>Грчи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вютгнезда</a:t>
            </a:r>
            <a:r>
              <a:rPr lang="ru-RU" dirty="0" smtClean="0">
                <a:latin typeface="Times New Roman" panose="02020603050405020304" pitchFamily="18" charset="0"/>
                <a:cs typeface="Times New Roman" panose="02020603050405020304" pitchFamily="18" charset="0"/>
              </a:rPr>
              <a:t> на деревьях. На новогодней елке висело много </a:t>
            </a:r>
            <a:r>
              <a:rPr lang="ru-RU" dirty="0" err="1" smtClean="0">
                <a:latin typeface="Times New Roman" panose="02020603050405020304" pitchFamily="18" charset="0"/>
                <a:cs typeface="Times New Roman" panose="02020603050405020304" pitchFamily="18" charset="0"/>
              </a:rPr>
              <a:t>ик-рушек</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Гров</a:t>
            </a:r>
            <a:r>
              <a:rPr lang="ru-RU" dirty="0" smtClean="0">
                <a:latin typeface="Times New Roman" panose="02020603050405020304" pitchFamily="18" charset="0"/>
                <a:cs typeface="Times New Roman" panose="02020603050405020304" pitchFamily="18" charset="0"/>
              </a:rPr>
              <a:t> червей на пашне. Охотник вечером с охоты. В тетради Раи хорошие </a:t>
            </a:r>
            <a:r>
              <a:rPr lang="ru-RU" dirty="0" err="1" smtClean="0">
                <a:latin typeface="Times New Roman" panose="02020603050405020304" pitchFamily="18" charset="0"/>
                <a:cs typeface="Times New Roman" panose="02020603050405020304" pitchFamily="18" charset="0"/>
              </a:rPr>
              <a:t>отлетки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Нашкольной</a:t>
            </a:r>
            <a:r>
              <a:rPr lang="ru-RU" dirty="0" smtClean="0">
                <a:latin typeface="Times New Roman" panose="02020603050405020304" pitchFamily="18" charset="0"/>
                <a:cs typeface="Times New Roman" panose="02020603050405020304" pitchFamily="18" charset="0"/>
              </a:rPr>
              <a:t> площадке играли дети. Мальчик мчался на лошади. В траве </a:t>
            </a:r>
            <a:r>
              <a:rPr lang="ru-RU" dirty="0" err="1" smtClean="0">
                <a:latin typeface="Times New Roman" panose="02020603050405020304" pitchFamily="18" charset="0"/>
                <a:cs typeface="Times New Roman" panose="02020603050405020304" pitchFamily="18" charset="0"/>
              </a:rPr>
              <a:t>стречет</a:t>
            </a:r>
            <a:r>
              <a:rPr lang="ru-RU" dirty="0" smtClean="0">
                <a:latin typeface="Times New Roman" panose="02020603050405020304" pitchFamily="18" charset="0"/>
                <a:cs typeface="Times New Roman" panose="02020603050405020304" pitchFamily="18" charset="0"/>
              </a:rPr>
              <a:t> кузнечик. Зимой цвела в саду яблоня». «Старые лебеди склонили перед ним </a:t>
            </a:r>
            <a:r>
              <a:rPr lang="ru-RU" dirty="0" err="1" smtClean="0">
                <a:latin typeface="Times New Roman" panose="02020603050405020304" pitchFamily="18" charset="0"/>
                <a:cs typeface="Times New Roman" panose="02020603050405020304" pitchFamily="18" charset="0"/>
              </a:rPr>
              <a:t>горые</a:t>
            </a:r>
            <a:r>
              <a:rPr lang="ru-RU" dirty="0" smtClean="0">
                <a:latin typeface="Times New Roman" panose="02020603050405020304" pitchFamily="18" charset="0"/>
                <a:cs typeface="Times New Roman" panose="02020603050405020304" pitchFamily="18" charset="0"/>
              </a:rPr>
              <a:t> шеи. Зимой в саду расцвели яблони. Взрослые и </a:t>
            </a:r>
            <a:r>
              <a:rPr lang="ru-RU" dirty="0" err="1" smtClean="0">
                <a:latin typeface="Times New Roman" panose="02020603050405020304" pitchFamily="18" charset="0"/>
                <a:cs typeface="Times New Roman" panose="02020603050405020304" pitchFamily="18" charset="0"/>
              </a:rPr>
              <a:t>дти</a:t>
            </a:r>
            <a:r>
              <a:rPr lang="ru-RU" dirty="0" smtClean="0">
                <a:latin typeface="Times New Roman" panose="02020603050405020304" pitchFamily="18" charset="0"/>
                <a:cs typeface="Times New Roman" panose="02020603050405020304" pitchFamily="18" charset="0"/>
              </a:rPr>
              <a:t> толпились на берегу. Внизу над ними расстилалась ледяная пустыня. В ответ я киваю ему рукой. Солнце доходило до верхушек деревьев и </a:t>
            </a:r>
            <a:r>
              <a:rPr lang="ru-RU" dirty="0" err="1" smtClean="0">
                <a:latin typeface="Times New Roman" panose="02020603050405020304" pitchFamily="18" charset="0"/>
                <a:cs typeface="Times New Roman" panose="02020603050405020304" pitchFamily="18" charset="0"/>
              </a:rPr>
              <a:t>тряталось</a:t>
            </a:r>
            <a:r>
              <a:rPr lang="ru-RU" dirty="0" smtClean="0">
                <a:latin typeface="Times New Roman" panose="02020603050405020304" pitchFamily="18" charset="0"/>
                <a:cs typeface="Times New Roman" panose="02020603050405020304" pitchFamily="18" charset="0"/>
              </a:rPr>
              <a:t> за ними. Сорняки шипучи и плодовиты. </a:t>
            </a:r>
            <a:r>
              <a:rPr lang="ru-RU" dirty="0" err="1" smtClean="0">
                <a:latin typeface="Times New Roman" panose="02020603050405020304" pitchFamily="18" charset="0"/>
                <a:cs typeface="Times New Roman" panose="02020603050405020304" pitchFamily="18" charset="0"/>
              </a:rPr>
              <a:t>Настоле</a:t>
            </a:r>
            <a:r>
              <a:rPr lang="ru-RU" dirty="0" smtClean="0">
                <a:latin typeface="Times New Roman" panose="02020603050405020304" pitchFamily="18" charset="0"/>
                <a:cs typeface="Times New Roman" panose="02020603050405020304" pitchFamily="18" charset="0"/>
              </a:rPr>
              <a:t> лежала карта нашего города. Самолет сюда, чтобы помочь людям. Скоро удалось мне на машине» (Гальперин П. Я., </a:t>
            </a:r>
            <a:r>
              <a:rPr lang="ru-RU" dirty="0" err="1" smtClean="0">
                <a:latin typeface="Times New Roman" panose="02020603050405020304" pitchFamily="18" charset="0"/>
                <a:cs typeface="Times New Roman" panose="02020603050405020304" pitchFamily="18" charset="0"/>
              </a:rPr>
              <a:t>Кобыльницкая</a:t>
            </a:r>
            <a:r>
              <a:rPr lang="ru-RU" dirty="0" smtClean="0">
                <a:latin typeface="Times New Roman" panose="02020603050405020304" pitchFamily="18" charset="0"/>
                <a:cs typeface="Times New Roman" panose="02020603050405020304" pitchFamily="18" charset="0"/>
              </a:rPr>
              <a:t> С. Л., 1974). </a:t>
            </a:r>
          </a:p>
        </p:txBody>
      </p:sp>
    </p:spTree>
    <p:extLst>
      <p:ext uri="{BB962C8B-B14F-4D97-AF65-F5344CB8AC3E}">
        <p14:creationId xmlns:p14="http://schemas.microsoft.com/office/powerpoint/2010/main" val="4273197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3477875"/>
          </a:xfrm>
          <a:prstGeom prst="rect">
            <a:avLst/>
          </a:prstGeom>
        </p:spPr>
        <p:txBody>
          <a:bodyPr wrap="square">
            <a:spAutoFit/>
          </a:bodyPr>
          <a:lstStyle/>
          <a:p>
            <a:pPr algn="just"/>
            <a:r>
              <a:rPr lang="ru-RU" sz="2000" dirty="0" smtClean="0">
                <a:latin typeface="Times New Roman" panose="02020603050405020304" pitchFamily="18" charset="0"/>
                <a:cs typeface="Times New Roman" panose="02020603050405020304" pitchFamily="18" charset="0"/>
              </a:rPr>
              <a:t>Работа проводится следующим образом. Каждому ребенку дается отпечатанный на листочке текст и сообщается инструкция: «В тексте, который вы получили, есть разные ошибки, в том числе и смысловые. Найдите их и исправьте». Каждый ученик работает самостоятельно, на выполнение задания отводится определенное время. </a:t>
            </a:r>
          </a:p>
          <a:p>
            <a:pPr algn="just"/>
            <a:r>
              <a:rPr lang="ru-RU" sz="2000" dirty="0" smtClean="0">
                <a:latin typeface="Times New Roman" panose="02020603050405020304" pitchFamily="18" charset="0"/>
                <a:cs typeface="Times New Roman" panose="02020603050405020304" pitchFamily="18" charset="0"/>
              </a:rPr>
              <a:t>При анализе результатов этой работы важным является не только количественный подсчет найденных исправленных и не обнаруженных ошибок, но и то, как ученики выполняют работу: сразу включаются в задание, обнаруживая и исправляя ошибки по ходу чтения; долго не могут включиться, при первом чтении не обнаруживают ни одной ошибки; исправляют правильное на неправильное и др.</a:t>
            </a:r>
          </a:p>
          <a:p>
            <a:pPr algn="just"/>
            <a:r>
              <a:rPr lang="ru-RU" sz="2000" dirty="0" smtClean="0">
                <a:latin typeface="Times New Roman" panose="02020603050405020304" pitchFamily="18" charset="0"/>
                <a:cs typeface="Times New Roman" panose="02020603050405020304" pitchFamily="18" charset="0"/>
              </a:rPr>
              <a:t>Важное значение имеет психологическая коррекция свойств внимания, среди которых выделяются: объем внимания, распределение внимания, устойчивость внимания, концентрация внимания, переключение внимания.</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0712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детском возрасте замедленный темп психического развития встречается значительно чаще, чем психическое недоразвитие. Обычно задержки психического развития (ЗПР) диагностируются у детей к окончанию дошкольного возраста или при поступлении в школу. ЗПР проявляется: а) в пониженном общем запасе знаний; б) в ограниченности</a:t>
            </a:r>
          </a:p>
          <a:p>
            <a:pPr algn="just"/>
            <a:r>
              <a:rPr lang="ru-RU" dirty="0" smtClean="0">
                <a:latin typeface="Times New Roman" panose="02020603050405020304" pitchFamily="18" charset="0"/>
                <a:cs typeface="Times New Roman" panose="02020603050405020304" pitchFamily="18" charset="0"/>
              </a:rPr>
              <a:t>представлений; в) в малой интеллектуальной целенаправленности.</a:t>
            </a:r>
          </a:p>
          <a:p>
            <a:pPr algn="just"/>
            <a:r>
              <a:rPr lang="ru-RU" dirty="0" smtClean="0">
                <a:latin typeface="Times New Roman" panose="02020603050405020304" pitchFamily="18" charset="0"/>
                <a:cs typeface="Times New Roman" panose="02020603050405020304" pitchFamily="18" charset="0"/>
              </a:rPr>
              <a:t>Клинико-психологическое изучение детей с задержкой психического развития начато сравнительно недавно. Первым значительным исследованием в этой области была монография А. Штрауса и Л. </a:t>
            </a:r>
            <a:r>
              <a:rPr lang="ru-RU" dirty="0" err="1" smtClean="0">
                <a:latin typeface="Times New Roman" panose="02020603050405020304" pitchFamily="18" charset="0"/>
                <a:cs typeface="Times New Roman" panose="02020603050405020304" pitchFamily="18" charset="0"/>
              </a:rPr>
              <a:t>Летинен</a:t>
            </a:r>
            <a:r>
              <a:rPr lang="ru-RU" dirty="0" smtClean="0">
                <a:latin typeface="Times New Roman" panose="02020603050405020304" pitchFamily="18" charset="0"/>
                <a:cs typeface="Times New Roman" panose="02020603050405020304" pitchFamily="18" charset="0"/>
              </a:rPr>
              <a:t> (A. </a:t>
            </a:r>
            <a:r>
              <a:rPr lang="ru-RU" dirty="0" err="1" smtClean="0">
                <a:latin typeface="Times New Roman" panose="02020603050405020304" pitchFamily="18" charset="0"/>
                <a:cs typeface="Times New Roman" panose="02020603050405020304" pitchFamily="18" charset="0"/>
              </a:rPr>
              <a:t>Strauss</a:t>
            </a:r>
            <a:r>
              <a:rPr lang="ru-RU" dirty="0" smtClean="0">
                <a:latin typeface="Times New Roman" panose="02020603050405020304" pitchFamily="18" charset="0"/>
                <a:cs typeface="Times New Roman" panose="02020603050405020304" pitchFamily="18" charset="0"/>
              </a:rPr>
              <a:t>, L. </a:t>
            </a:r>
            <a:r>
              <a:rPr lang="ru-RU" dirty="0" err="1" smtClean="0">
                <a:latin typeface="Times New Roman" panose="02020603050405020304" pitchFamily="18" charset="0"/>
                <a:cs typeface="Times New Roman" panose="02020603050405020304" pitchFamily="18" charset="0"/>
              </a:rPr>
              <a:t>Lehtinen</a:t>
            </a:r>
            <a:r>
              <a:rPr lang="ru-RU" dirty="0" smtClean="0">
                <a:latin typeface="Times New Roman" panose="02020603050405020304" pitchFamily="18" charset="0"/>
                <a:cs typeface="Times New Roman" panose="02020603050405020304" pitchFamily="18" charset="0"/>
              </a:rPr>
              <a:t>, 1947). Авторы описывали особенности психического развития детей с минимальными повреждениями мозга. В числе этих особенностей отмечались следующие: стойкие трудности в обучении, неадекватное поведение, но сохранные интеллектуальные возможности. Авторы подчеркивали, что необходимо отличать таких детей от умственно отсталых. Другие исследователи указывали на то, что интеллектуальная недостаточность у детей с ЗПР является вторичной, обусловленной нарушениями предпосылок интеллекта памяти, внимания, речи, эмоционально-волевых и других характеристик личности (K. </a:t>
            </a:r>
            <a:r>
              <a:rPr lang="ru-RU" dirty="0" err="1" smtClean="0">
                <a:latin typeface="Times New Roman" panose="02020603050405020304" pitchFamily="18" charset="0"/>
                <a:cs typeface="Times New Roman" panose="02020603050405020304" pitchFamily="18" charset="0"/>
              </a:rPr>
              <a:t>Jaspers</a:t>
            </a:r>
            <a:r>
              <a:rPr lang="ru-RU" dirty="0" smtClean="0">
                <a:latin typeface="Times New Roman" panose="02020603050405020304" pitchFamily="18" charset="0"/>
                <a:cs typeface="Times New Roman" panose="02020603050405020304" pitchFamily="18" charset="0"/>
              </a:rPr>
              <a:t>, 1963).</a:t>
            </a:r>
          </a:p>
          <a:p>
            <a:pPr algn="just"/>
            <a:r>
              <a:rPr lang="ru-RU" dirty="0" smtClean="0">
                <a:latin typeface="Times New Roman" panose="02020603050405020304" pitchFamily="18" charset="0"/>
                <a:cs typeface="Times New Roman" panose="02020603050405020304" pitchFamily="18" charset="0"/>
              </a:rPr>
              <a:t>В нашей стране в конце 60-х годов появляются первые клинические и педагогические исследования проблемы ЗПР. Г. Е. Сухарева для обозначения состояний, определяющих стойкую школьную неуспеваемость, но отличающихся от легких форм умственной отсталости, предложила термины «задержки психического развития» и «задержки темпа психического развития». Эта группа, по мнению автора, разнородна по этиологическим, патогенетическим и клиническим параметрам. Наряду с обратимыми состояниями в состав группы детей с ЗПР входят случаи с более стойкой интеллектуальной недостаточностью. Исходя из </a:t>
            </a:r>
            <a:r>
              <a:rPr lang="ru-RU" dirty="0" err="1" smtClean="0">
                <a:latin typeface="Times New Roman" panose="02020603050405020304" pitchFamily="18" charset="0"/>
                <a:cs typeface="Times New Roman" panose="02020603050405020304" pitchFamily="18" charset="0"/>
              </a:rPr>
              <a:t>этиопа-тогенетических</a:t>
            </a:r>
            <a:r>
              <a:rPr lang="ru-RU" dirty="0" smtClean="0">
                <a:latin typeface="Times New Roman" panose="02020603050405020304" pitchFamily="18" charset="0"/>
                <a:cs typeface="Times New Roman" panose="02020603050405020304" pitchFamily="18" charset="0"/>
              </a:rPr>
              <a:t> принципов, Г. Е. Сухарева выделяет формы нарушений интеллектуальной деятельности у детей с «задержкой темпа психического развития». Это:</a:t>
            </a:r>
          </a:p>
          <a:p>
            <a:pPr algn="just"/>
            <a:r>
              <a:rPr lang="ru-RU" dirty="0" smtClean="0">
                <a:latin typeface="Times New Roman" panose="02020603050405020304" pitchFamily="18" charset="0"/>
                <a:cs typeface="Times New Roman" panose="02020603050405020304" pitchFamily="18" charset="0"/>
              </a:rPr>
              <a:t>1) интеллектуальная недостаточность в связи с неблагоприятными условиями среды,</a:t>
            </a:r>
          </a:p>
          <a:p>
            <a:pPr algn="just"/>
            <a:r>
              <a:rPr lang="ru-RU" dirty="0" smtClean="0">
                <a:latin typeface="Times New Roman" panose="02020603050405020304" pitchFamily="18" charset="0"/>
                <a:cs typeface="Times New Roman" panose="02020603050405020304" pitchFamily="18" charset="0"/>
              </a:rPr>
              <a:t>воспитания или патологией поведения;</a:t>
            </a:r>
          </a:p>
          <a:p>
            <a:pPr algn="just"/>
            <a:r>
              <a:rPr lang="ru-RU" dirty="0" smtClean="0">
                <a:latin typeface="Times New Roman" panose="02020603050405020304" pitchFamily="18" charset="0"/>
                <a:cs typeface="Times New Roman" panose="02020603050405020304" pitchFamily="18" charset="0"/>
              </a:rPr>
              <a:t>2) интеллектуальные нарушения при длительных астенических состояниях,</a:t>
            </a:r>
          </a:p>
          <a:p>
            <a:pPr algn="just"/>
            <a:r>
              <a:rPr lang="ru-RU" dirty="0" smtClean="0">
                <a:latin typeface="Times New Roman" panose="02020603050405020304" pitchFamily="18" charset="0"/>
                <a:cs typeface="Times New Roman" panose="02020603050405020304" pitchFamily="18" charset="0"/>
              </a:rPr>
              <a:t>обусловленных соматическими заболеваниями;</a:t>
            </a:r>
          </a:p>
          <a:p>
            <a:pPr algn="just"/>
            <a:r>
              <a:rPr lang="ru-RU" dirty="0" smtClean="0">
                <a:latin typeface="Times New Roman" panose="02020603050405020304" pitchFamily="18" charset="0"/>
                <a:cs typeface="Times New Roman" panose="02020603050405020304" pitchFamily="18" charset="0"/>
              </a:rPr>
              <a:t>3) нарушения при различных формах инфантилизма;</a:t>
            </a:r>
          </a:p>
        </p:txBody>
      </p:sp>
    </p:spTree>
    <p:extLst>
      <p:ext uri="{BB962C8B-B14F-4D97-AF65-F5344CB8AC3E}">
        <p14:creationId xmlns:p14="http://schemas.microsoft.com/office/powerpoint/2010/main" val="1114342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4) вторичная интеллектуальная недостаточность в связи с поражением слуха, зрения, дефектами речи, чтения и письма;</a:t>
            </a:r>
          </a:p>
          <a:p>
            <a:pPr algn="just"/>
            <a:r>
              <a:rPr lang="ru-RU" dirty="0" smtClean="0">
                <a:latin typeface="Times New Roman" panose="02020603050405020304" pitchFamily="18" charset="0"/>
                <a:cs typeface="Times New Roman" panose="02020603050405020304" pitchFamily="18" charset="0"/>
              </a:rPr>
              <a:t>5) функционально-динамические интеллектуальные нарушения у детей в </a:t>
            </a:r>
            <a:r>
              <a:rPr lang="ru-RU" dirty="0" err="1" smtClean="0">
                <a:latin typeface="Times New Roman" panose="02020603050405020304" pitchFamily="18" charset="0"/>
                <a:cs typeface="Times New Roman" panose="02020603050405020304" pitchFamily="18" charset="0"/>
              </a:rPr>
              <a:t>резидуальной</a:t>
            </a:r>
            <a:r>
              <a:rPr lang="ru-RU" dirty="0" smtClean="0">
                <a:latin typeface="Times New Roman" panose="02020603050405020304" pitchFamily="18" charset="0"/>
                <a:cs typeface="Times New Roman" panose="02020603050405020304" pitchFamily="18" charset="0"/>
              </a:rPr>
              <a:t> стадии и отдаленном периоде инфекций и травм центральной нервной системы (Сухарева, 1965).</a:t>
            </a:r>
          </a:p>
          <a:p>
            <a:pPr algn="just"/>
            <a:r>
              <a:rPr lang="ru-RU" dirty="0" smtClean="0">
                <a:latin typeface="Times New Roman" panose="02020603050405020304" pitchFamily="18" charset="0"/>
                <a:cs typeface="Times New Roman" panose="02020603050405020304" pitchFamily="18" charset="0"/>
              </a:rPr>
              <a:t>М. С. Певзнер также рассматривала «задержки психического развития» вне рамок умственной отсталости, как самостоятельную группу заболеваний и состояний. В группу ЗПР она включала разные варианты инфантилизма (психофизического и психического), интеллектуальные нарушения при </a:t>
            </a:r>
            <a:r>
              <a:rPr lang="ru-RU" dirty="0" err="1" smtClean="0">
                <a:latin typeface="Times New Roman" panose="02020603050405020304" pitchFamily="18" charset="0"/>
                <a:cs typeface="Times New Roman" panose="02020603050405020304" pitchFamily="18" charset="0"/>
              </a:rPr>
              <a:t>церебрастенических</a:t>
            </a:r>
            <a:r>
              <a:rPr lang="ru-RU" dirty="0" smtClean="0">
                <a:latin typeface="Times New Roman" panose="02020603050405020304" pitchFamily="18" charset="0"/>
                <a:cs typeface="Times New Roman" panose="02020603050405020304" pitchFamily="18" charset="0"/>
              </a:rPr>
              <a:t> состояниях, дефектах слуха, речи, отклонениях в характере и поведении.</a:t>
            </a:r>
          </a:p>
          <a:p>
            <a:pPr algn="just"/>
            <a:r>
              <a:rPr lang="ru-RU" dirty="0" smtClean="0">
                <a:latin typeface="Times New Roman" panose="02020603050405020304" pitchFamily="18" charset="0"/>
                <a:cs typeface="Times New Roman" panose="02020603050405020304" pitchFamily="18" charset="0"/>
              </a:rPr>
              <a:t>В отечественной психопатологии и психиатрии классификация ЗПР строится на </a:t>
            </a:r>
            <a:r>
              <a:rPr lang="ru-RU" dirty="0" err="1" smtClean="0">
                <a:latin typeface="Times New Roman" panose="02020603050405020304" pitchFamily="18" charset="0"/>
                <a:cs typeface="Times New Roman" panose="02020603050405020304" pitchFamily="18" charset="0"/>
              </a:rPr>
              <a:t>этиопатогенетическом</a:t>
            </a:r>
            <a:r>
              <a:rPr lang="ru-RU" dirty="0" smtClean="0">
                <a:latin typeface="Times New Roman" panose="02020603050405020304" pitchFamily="18" charset="0"/>
                <a:cs typeface="Times New Roman" panose="02020603050405020304" pitchFamily="18" charset="0"/>
              </a:rPr>
              <a:t> принципе, когда форма ЗПР определяется причиной ее возникновения. В. В. Ковалев выделяет четыре основные формы ЗПР. Это:</a:t>
            </a:r>
          </a:p>
          <a:p>
            <a:pPr algn="just"/>
            <a:r>
              <a:rPr lang="ru-RU" dirty="0" smtClean="0">
                <a:latin typeface="Times New Roman" panose="02020603050405020304" pitchFamily="18" charset="0"/>
                <a:cs typeface="Times New Roman" panose="02020603050405020304" pitchFamily="18" charset="0"/>
              </a:rPr>
              <a:t>– дизонтогенетическая форма ЗПР, при которой недостаточность обусловлена механизмами задержанного или искаженного психического развития ребенка;</a:t>
            </a:r>
          </a:p>
          <a:p>
            <a:pPr algn="just"/>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энцефалопатическая</a:t>
            </a:r>
            <a:r>
              <a:rPr lang="ru-RU" dirty="0" smtClean="0">
                <a:latin typeface="Times New Roman" panose="02020603050405020304" pitchFamily="18" charset="0"/>
                <a:cs typeface="Times New Roman" panose="02020603050405020304" pitchFamily="18" charset="0"/>
              </a:rPr>
              <a:t> форма ЗПР, в основе которой лежит органическое повреждение мозговых механизмов на ранних этапах онтогенеза;</a:t>
            </a:r>
          </a:p>
          <a:p>
            <a:pPr algn="just"/>
            <a:r>
              <a:rPr lang="ru-RU" dirty="0" smtClean="0">
                <a:latin typeface="Times New Roman" panose="02020603050405020304" pitchFamily="18" charset="0"/>
                <a:cs typeface="Times New Roman" panose="02020603050405020304" pitchFamily="18" charset="0"/>
              </a:rPr>
              <a:t>– ЗПР в связи с недоразвитием анализаторов (слепота, глухота, недоразвитие речи и пр.) и обусловленная действием механизма сенсорной депривации;</a:t>
            </a:r>
          </a:p>
          <a:p>
            <a:pPr algn="just"/>
            <a:r>
              <a:rPr lang="ru-RU" dirty="0" smtClean="0">
                <a:latin typeface="Times New Roman" panose="02020603050405020304" pitchFamily="18" charset="0"/>
                <a:cs typeface="Times New Roman" panose="02020603050405020304" pitchFamily="18" charset="0"/>
              </a:rPr>
              <a:t>– ЗПР, связанная с дефектами воспитания и дефицитом информации с раннего детства (педагогическая запущенность) Внутри каждой формы автор выделяет различные варианты. В работах К. С. Лебединской выделяются четыре основных варианта ЗПР:</a:t>
            </a:r>
          </a:p>
          <a:p>
            <a:pPr algn="just"/>
            <a:r>
              <a:rPr lang="ru-RU" i="1" dirty="0" smtClean="0">
                <a:latin typeface="Times New Roman" panose="02020603050405020304" pitchFamily="18" charset="0"/>
                <a:cs typeface="Times New Roman" panose="02020603050405020304" pitchFamily="18" charset="0"/>
              </a:rPr>
              <a:t>– конституционального происхождения;</a:t>
            </a:r>
          </a:p>
          <a:p>
            <a:pPr algn="just"/>
            <a:r>
              <a:rPr lang="ru-RU" i="1" dirty="0" smtClean="0">
                <a:latin typeface="Times New Roman" panose="02020603050405020304" pitchFamily="18" charset="0"/>
                <a:cs typeface="Times New Roman" panose="02020603050405020304" pitchFamily="18" charset="0"/>
              </a:rPr>
              <a:t>– соматогенного происхождения;</a:t>
            </a:r>
          </a:p>
          <a:p>
            <a:pPr algn="just"/>
            <a:r>
              <a:rPr lang="ru-RU" i="1" dirty="0" smtClean="0">
                <a:latin typeface="Times New Roman" panose="02020603050405020304" pitchFamily="18" charset="0"/>
                <a:cs typeface="Times New Roman" panose="02020603050405020304" pitchFamily="18" charset="0"/>
              </a:rPr>
              <a:t>– психогенного происхождения;</a:t>
            </a:r>
          </a:p>
          <a:p>
            <a:pPr algn="just"/>
            <a:r>
              <a:rPr lang="ru-RU" i="1" dirty="0" smtClean="0">
                <a:latin typeface="Times New Roman" panose="02020603050405020304" pitchFamily="18" charset="0"/>
                <a:cs typeface="Times New Roman" panose="02020603050405020304" pitchFamily="18" charset="0"/>
              </a:rPr>
              <a:t>– церебрально-органического генеза.</a:t>
            </a:r>
          </a:p>
          <a:p>
            <a:pPr algn="just"/>
            <a:r>
              <a:rPr lang="ru-RU" dirty="0" smtClean="0">
                <a:latin typeface="Times New Roman" panose="02020603050405020304" pitchFamily="18" charset="0"/>
                <a:cs typeface="Times New Roman" panose="02020603050405020304" pitchFamily="18" charset="0"/>
              </a:rPr>
              <a:t>Каждый из этих типов может быть осложнен соматическими, </a:t>
            </a:r>
            <a:r>
              <a:rPr lang="ru-RU" dirty="0" err="1" smtClean="0">
                <a:latin typeface="Times New Roman" panose="02020603050405020304" pitchFamily="18" charset="0"/>
                <a:cs typeface="Times New Roman" panose="02020603050405020304" pitchFamily="18" charset="0"/>
              </a:rPr>
              <a:t>энцефалопатическими</a:t>
            </a:r>
            <a:r>
              <a:rPr lang="ru-RU" dirty="0" smtClean="0">
                <a:latin typeface="Times New Roman" panose="02020603050405020304" pitchFamily="18" charset="0"/>
                <a:cs typeface="Times New Roman" panose="02020603050405020304" pitchFamily="18" charset="0"/>
              </a:rPr>
              <a:t>, неврологическими и другими заболеваниями и иметь свою клинико-психологическую структуру, свои особенности эмоционально-волевой сферы и нарушений познавательной деятельности.</a:t>
            </a:r>
          </a:p>
        </p:txBody>
      </p:sp>
    </p:spTree>
    <p:extLst>
      <p:ext uri="{BB962C8B-B14F-4D97-AF65-F5344CB8AC3E}">
        <p14:creationId xmlns:p14="http://schemas.microsoft.com/office/powerpoint/2010/main" val="479254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0"/>
            <a:ext cx="12192000" cy="7571303"/>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Следует подчеркнуть, что существенных различий в классификациях ЗПР по Г. Е. Сухаревой, К. С. Лебединской и В. В. Ковалеву не наблюдается. Все они построены по </a:t>
            </a:r>
            <a:r>
              <a:rPr lang="ru-RU" dirty="0" err="1" smtClean="0">
                <a:latin typeface="Times New Roman" panose="02020603050405020304" pitchFamily="18" charset="0"/>
                <a:cs typeface="Times New Roman" panose="02020603050405020304" pitchFamily="18" charset="0"/>
              </a:rPr>
              <a:t>этиопатогенетическому</a:t>
            </a:r>
            <a:r>
              <a:rPr lang="ru-RU" dirty="0" smtClean="0">
                <a:latin typeface="Times New Roman" panose="02020603050405020304" pitchFamily="18" charset="0"/>
                <a:cs typeface="Times New Roman" panose="02020603050405020304" pitchFamily="18" charset="0"/>
              </a:rPr>
              <a:t> принципу. Во всех представлены дизонтогенетические формы (инфантилизм) и </a:t>
            </a:r>
            <a:r>
              <a:rPr lang="ru-RU" dirty="0" err="1" smtClean="0">
                <a:latin typeface="Times New Roman" panose="02020603050405020304" pitchFamily="18" charset="0"/>
                <a:cs typeface="Times New Roman" panose="02020603050405020304" pitchFamily="18" charset="0"/>
              </a:rPr>
              <a:t>энцефалопатические</a:t>
            </a:r>
            <a:r>
              <a:rPr lang="ru-RU" dirty="0" smtClean="0">
                <a:latin typeface="Times New Roman" panose="02020603050405020304" pitchFamily="18" charset="0"/>
                <a:cs typeface="Times New Roman" panose="02020603050405020304" pitchFamily="18" charset="0"/>
              </a:rPr>
              <a:t> формы (ЗПР церебрально-органического генеза), выделены задержки психического развития, обусловленные педагогической запущенностью и депривацией.</a:t>
            </a:r>
          </a:p>
          <a:p>
            <a:pPr algn="just"/>
            <a:r>
              <a:rPr lang="ru-RU" dirty="0" smtClean="0">
                <a:latin typeface="Times New Roman" panose="02020603050405020304" pitchFamily="18" charset="0"/>
                <a:cs typeface="Times New Roman" panose="02020603050405020304" pitchFamily="18" charset="0"/>
              </a:rPr>
              <a:t>В 60-е годы появляются первые психолого-педагогические исследования задержки психического развития у детей. В этих работах подчеркивались трудности, наблюдаемые у этих детей при овладении чтением, письмом, математикой. Отмечалась недостаточная </a:t>
            </a:r>
            <a:r>
              <a:rPr lang="ru-RU" dirty="0" err="1" smtClean="0">
                <a:latin typeface="Times New Roman" panose="02020603050405020304" pitchFamily="18" charset="0"/>
                <a:cs typeface="Times New Roman" panose="02020603050405020304" pitchFamily="18" charset="0"/>
              </a:rPr>
              <a:t>сенсомо</a:t>
            </a:r>
            <a:r>
              <a:rPr lang="ru-RU" dirty="0" smtClean="0">
                <a:latin typeface="Times New Roman" panose="02020603050405020304" pitchFamily="18" charset="0"/>
                <a:cs typeface="Times New Roman" panose="02020603050405020304" pitchFamily="18" charset="0"/>
              </a:rPr>
              <a:t>-торная координация, общая моторная неловкость, импульсивность, эмоциональная</a:t>
            </a:r>
          </a:p>
          <a:p>
            <a:pPr algn="just"/>
            <a:r>
              <a:rPr lang="ru-RU" dirty="0" smtClean="0">
                <a:latin typeface="Times New Roman" panose="02020603050405020304" pitchFamily="18" charset="0"/>
                <a:cs typeface="Times New Roman" panose="02020603050405020304" pitchFamily="18" charset="0"/>
              </a:rPr>
              <a:t>неустойчивость, неустойчивость внимания, повышенная утомляемость. Специальные исследования психических процессов у детей с ЗПР выявили сложности приема и переработки информации, снижение объема кратковременной и долговременной памяти, слабое развитие опосредованного запоминания. Были выявлены нарушения речевого развития, которые проявляются в сниженном словарном запасе, в трудностях определения слов, недоразвитии грамматических обобщений. Кроме психолого-педагогических исследований появились </a:t>
            </a:r>
            <a:r>
              <a:rPr lang="ru-RU" dirty="0" err="1" smtClean="0">
                <a:latin typeface="Times New Roman" panose="02020603050405020304" pitchFamily="18" charset="0"/>
                <a:cs typeface="Times New Roman" panose="02020603050405020304" pitchFamily="18" charset="0"/>
              </a:rPr>
              <a:t>нейро</a:t>
            </a:r>
            <a:r>
              <a:rPr lang="ru-RU" dirty="0" smtClean="0">
                <a:latin typeface="Times New Roman" panose="02020603050405020304" pitchFamily="18" charset="0"/>
                <a:cs typeface="Times New Roman" panose="02020603050405020304" pitchFamily="18" charset="0"/>
              </a:rPr>
              <a:t>-психологические исследования, в которых тщательно анализировались структура и динамика нарушений гностических процессов у детей с ЗПР церебрально-органического генеза. В 1984 году вышла в свет первая отечественная монография «Дети с задержкой психического развития» под редакцией Т. А. Власовой, В. И. </a:t>
            </a:r>
            <a:r>
              <a:rPr lang="ru-RU" dirty="0" err="1" smtClean="0">
                <a:latin typeface="Times New Roman" panose="02020603050405020304" pitchFamily="18" charset="0"/>
                <a:cs typeface="Times New Roman" panose="02020603050405020304" pitchFamily="18" charset="0"/>
              </a:rPr>
              <a:t>Лубовского</a:t>
            </a:r>
            <a:r>
              <a:rPr lang="ru-RU" dirty="0" smtClean="0">
                <a:latin typeface="Times New Roman" panose="02020603050405020304" pitchFamily="18" charset="0"/>
                <a:cs typeface="Times New Roman" panose="02020603050405020304" pitchFamily="18" charset="0"/>
              </a:rPr>
              <a:t>, Н. А. Цыпиной. В этой коллективной работе на большом экспериментальном материале раскрывается своеобразие гностических процессов у детей с ЗПР. В последние годы опубликовано большое количество работ по проблемам психологической диагностики, коррекции детей с ЗПР. В психолого-педагогических исследованиях отмечается, что в структуре психического дефекта у детей с ЗПР на первый план выступают незрелость эмоционально-волевой сферы с </a:t>
            </a:r>
            <a:r>
              <a:rPr lang="ru-RU" dirty="0" err="1" smtClean="0">
                <a:latin typeface="Times New Roman" panose="02020603050405020304" pitchFamily="18" charset="0"/>
                <a:cs typeface="Times New Roman" panose="02020603050405020304" pitchFamily="18" charset="0"/>
              </a:rPr>
              <a:t>нерезко</a:t>
            </a:r>
            <a:r>
              <a:rPr lang="ru-RU" dirty="0" smtClean="0">
                <a:latin typeface="Times New Roman" panose="02020603050405020304" pitchFamily="18" charset="0"/>
                <a:cs typeface="Times New Roman" panose="02020603050405020304" pitchFamily="18" charset="0"/>
              </a:rPr>
              <a:t> выраженными интеллектуальными нарушениями, а также замедленное развитие интеллектуальных процессов. Несмотря на широкий научно-практический интерес психологов к данной проблеме, большинство исследований проводится без учета клинических и этиологических факторов, определяющих форму и структуру дефекта при задержках психического развития. Клинико-психологическая структура каждого варианта ЗПР отличается своеобразным соотношением интеллектуальных и эмоционально-волевых нарушений, что требует дифференцированного подхода к анализу структуры этих двух сфер у детей с ЗПР. Рассмотрим особенности психического развития детей с ЗПР, опираясь на классификацию К. С. Лебединской (Лебединская, 1982).</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5478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3139"/>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ЗПР конституционального происхождения наблюдается у детей с психофизическим и</a:t>
            </a:r>
          </a:p>
          <a:p>
            <a:pPr algn="just"/>
            <a:r>
              <a:rPr lang="ru-RU" dirty="0" smtClean="0">
                <a:latin typeface="Times New Roman" panose="02020603050405020304" pitchFamily="18" charset="0"/>
                <a:cs typeface="Times New Roman" panose="02020603050405020304" pitchFamily="18" charset="0"/>
              </a:rPr>
              <a:t>психическим инфантилизмом. Термин «инфантилизм» был введен французским невропатологом Е. </a:t>
            </a:r>
            <a:r>
              <a:rPr lang="ru-RU" dirty="0" err="1" smtClean="0">
                <a:latin typeface="Times New Roman" panose="02020603050405020304" pitchFamily="18" charset="0"/>
                <a:cs typeface="Times New Roman" panose="02020603050405020304" pitchFamily="18" charset="0"/>
              </a:rPr>
              <a:t>Lasegue</a:t>
            </a:r>
            <a:r>
              <a:rPr lang="ru-RU" dirty="0" smtClean="0">
                <a:latin typeface="Times New Roman" panose="02020603050405020304" pitchFamily="18" charset="0"/>
                <a:cs typeface="Times New Roman" panose="02020603050405020304" pitchFamily="18" charset="0"/>
              </a:rPr>
              <a:t> в 1864 г. для обозначения сохраняющихся у некоторых взрослых людей физических и психических признаков, свойственных детям. Немецкий психиатр G. </a:t>
            </a:r>
            <a:r>
              <a:rPr lang="ru-RU" dirty="0" err="1" smtClean="0">
                <a:latin typeface="Times New Roman" panose="02020603050405020304" pitchFamily="18" charset="0"/>
                <a:cs typeface="Times New Roman" panose="02020603050405020304" pitchFamily="18" charset="0"/>
              </a:rPr>
              <a:t>Anton</a:t>
            </a:r>
            <a:r>
              <a:rPr lang="ru-RU" dirty="0" smtClean="0">
                <a:latin typeface="Times New Roman" panose="02020603050405020304" pitchFamily="18" charset="0"/>
                <a:cs typeface="Times New Roman" panose="02020603050405020304" pitchFamily="18" charset="0"/>
              </a:rPr>
              <a:t> в 1908 г. применил этот термин по отношению к детям с задержкой психического развития. В психопатологии термин «психический инфантилизм» означает личностную незрелость. Выделяются две формы психического инфантилизма: простой и осложненный (Ковалев, 1979; Власова и Певзнер, 1967; Певзнер, 1982 и др.). Термин «простой психический инфантилизм» означает состояние психической незрелости, главным образом, эмоционально-волевых свойств личности, без дополнительных психопатологических синдромов (Ковалев, 1985). При простом психическом инфантилизме психическая незрелость охватывает все сферы психики ребенка, в том числе и интеллектуальную. Однако в структуре психического дефекта преобладает эмоционально-волевая незрелость. Эмоциональная сфера находится у таких детей как бы на более ранней ступени развития, соответствуя психическому складу ребенка более раннего возраста. Это проявляется в повышенной эмоциональности, в неустойчивости, в преобладании игровых интересов над учебными, в чрезмерной зависимости от близких.</a:t>
            </a:r>
          </a:p>
          <a:p>
            <a:pPr algn="just"/>
            <a:r>
              <a:rPr lang="ru-RU" dirty="0" smtClean="0">
                <a:latin typeface="Times New Roman" panose="02020603050405020304" pitchFamily="18" charset="0"/>
                <a:cs typeface="Times New Roman" panose="02020603050405020304" pitchFamily="18" charset="0"/>
              </a:rPr>
              <a:t>В некоторых случаях у детей отмечается общая незрелость, задержка роста, отставание в физическом развитии. Такое пропорциональное сочетание психической и физической незрелости Г. Е. Сухарева обозначала как «гармонический инфантилизм» (Сухарева, 1959, 1965). По мнению автора, возрастная динамика гармонического инфантилизма относительно благоприятна. При правильной организации учебно-воспитательной работы эти дети догоняют своих сверстников в общем психическом развитии. В. В. Ковалев отмечает, что незрелость эмоционально-волевых свойств личности у детей с гармоническим инфантилизмом в пубертатном возрасте нередко сменяется личностной дисгармонией.</a:t>
            </a:r>
          </a:p>
          <a:p>
            <a:pPr algn="just"/>
            <a:r>
              <a:rPr lang="ru-RU" dirty="0" smtClean="0">
                <a:latin typeface="Times New Roman" panose="02020603050405020304" pitchFamily="18" charset="0"/>
                <a:cs typeface="Times New Roman" panose="02020603050405020304" pitchFamily="18" charset="0"/>
              </a:rPr>
              <a:t>Интеллектуальная недостаточность у детей с неосложненным инфантилизмом имеет вторичный характер, определяемый отставанием в созревании компонентов формирующейся личности. Это проявляется в преобладании конкретно-действенного и наглядно-образного мышления над абстрактно-логическим. При выполнении интеллектуальных задач у школьников наблюдается недостаточная целенаправленность, склонность к подражательной деятельности (3. И. Калмыкова, 1978; Т. В. Егорова, 1973; Лебединский, 1985). Особые трудности испытывают дети с инфантилизмом в начале обучения в школе.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8818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Им трудно длительно сосредотачиваться на задании, усидеть на уроке, подчиняться правилам дисциплины. Простой психический инфантилизм в практике встречается достаточно редко. Значительно чаще наблюдается осложненный психический инфантилизм, сочетающийся с другими психопатологическими синдромами и симптомами. Внутри этой группы выделяется дисгармонический инфантилизм и органический инфантилизм. </a:t>
            </a:r>
          </a:p>
          <a:p>
            <a:pPr algn="just"/>
            <a:r>
              <a:rPr lang="ru-RU" b="1" dirty="0" smtClean="0">
                <a:latin typeface="Times New Roman" panose="02020603050405020304" pitchFamily="18" charset="0"/>
                <a:cs typeface="Times New Roman" panose="02020603050405020304" pitchFamily="18" charset="0"/>
              </a:rPr>
              <a:t>Дисгармонический инфантилизм </a:t>
            </a:r>
            <a:r>
              <a:rPr lang="ru-RU" dirty="0" smtClean="0">
                <a:latin typeface="Times New Roman" panose="02020603050405020304" pitchFamily="18" charset="0"/>
                <a:cs typeface="Times New Roman" panose="02020603050405020304" pitchFamily="18" charset="0"/>
              </a:rPr>
              <a:t>проявляется в сочетании психического инфантилизма с отдельными патологическими чертами характера, такими как эффективность, возбудимость, эгоцентризм и пр. Ковалев подчеркивает, что у детей с дисгармоничным инфантилизмом с возрастом формируется психопатии преимущественно </a:t>
            </a:r>
            <a:r>
              <a:rPr lang="ru-RU" dirty="0" err="1" smtClean="0">
                <a:latin typeface="Times New Roman" panose="02020603050405020304" pitchFamily="18" charset="0"/>
                <a:cs typeface="Times New Roman" panose="02020603050405020304" pitchFamily="18" charset="0"/>
              </a:rPr>
              <a:t>истероидного</a:t>
            </a:r>
            <a:r>
              <a:rPr lang="ru-RU" dirty="0" smtClean="0">
                <a:latin typeface="Times New Roman" panose="02020603050405020304" pitchFamily="18" charset="0"/>
                <a:cs typeface="Times New Roman" panose="02020603050405020304" pitchFamily="18" charset="0"/>
              </a:rPr>
              <a:t>, неустойчивого и возбудимого типа.</a:t>
            </a:r>
          </a:p>
          <a:p>
            <a:pPr algn="just"/>
            <a:r>
              <a:rPr lang="ru-RU" b="1" dirty="0" smtClean="0">
                <a:latin typeface="Times New Roman" panose="02020603050405020304" pitchFamily="18" charset="0"/>
                <a:cs typeface="Times New Roman" panose="02020603050405020304" pitchFamily="18" charset="0"/>
              </a:rPr>
              <a:t>Органический инфантилизм </a:t>
            </a:r>
            <a:r>
              <a:rPr lang="ru-RU" dirty="0" smtClean="0">
                <a:latin typeface="Times New Roman" panose="02020603050405020304" pitchFamily="18" charset="0"/>
                <a:cs typeface="Times New Roman" panose="02020603050405020304" pitchFamily="18" charset="0"/>
              </a:rPr>
              <a:t>характеризуется сочетанием психического инфантилизма с </a:t>
            </a:r>
            <a:r>
              <a:rPr lang="ru-RU" dirty="0" err="1" smtClean="0">
                <a:latin typeface="Times New Roman" panose="02020603050405020304" pitchFamily="18" charset="0"/>
                <a:cs typeface="Times New Roman" panose="02020603050405020304" pitchFamily="18" charset="0"/>
              </a:rPr>
              <a:t>психоорганическим</a:t>
            </a:r>
            <a:r>
              <a:rPr lang="ru-RU" dirty="0" smtClean="0">
                <a:latin typeface="Times New Roman" panose="02020603050405020304" pitchFamily="18" charset="0"/>
                <a:cs typeface="Times New Roman" panose="02020603050405020304" pitchFamily="18" charset="0"/>
              </a:rPr>
              <a:t> синдромом. Как правило, этот вид инфантилизма возникает в связи с последствиями ранних органических повреждений головного мозга разного генеза, чаще всего вследствие мозговых инфекций или травм. Ковалев рассматривает органический инфантилизм как форму </a:t>
            </a:r>
            <a:r>
              <a:rPr lang="ru-RU" dirty="0" err="1" smtClean="0">
                <a:latin typeface="Times New Roman" panose="02020603050405020304" pitchFamily="18" charset="0"/>
                <a:cs typeface="Times New Roman" panose="02020603050405020304" pitchFamily="18" charset="0"/>
              </a:rPr>
              <a:t>резидуально</a:t>
            </a:r>
            <a:r>
              <a:rPr lang="ru-RU" dirty="0" smtClean="0">
                <a:latin typeface="Times New Roman" panose="02020603050405020304" pitchFamily="18" charset="0"/>
                <a:cs typeface="Times New Roman" panose="02020603050405020304" pitchFamily="18" charset="0"/>
              </a:rPr>
              <a:t>-органической психической патологии смешанного (</a:t>
            </a:r>
            <a:r>
              <a:rPr lang="ru-RU" dirty="0" err="1" smtClean="0">
                <a:latin typeface="Times New Roman" panose="02020603050405020304" pitchFamily="18" charset="0"/>
                <a:cs typeface="Times New Roman" panose="02020603050405020304" pitchFamily="18" charset="0"/>
              </a:rPr>
              <a:t>дизонтогенетически-энцефалопатического</a:t>
            </a:r>
            <a:r>
              <a:rPr lang="ru-RU" dirty="0" smtClean="0">
                <a:latin typeface="Times New Roman" panose="02020603050405020304" pitchFamily="18" charset="0"/>
                <a:cs typeface="Times New Roman" panose="02020603050405020304" pitchFamily="18" charset="0"/>
              </a:rPr>
              <a:t>) патогенеза. В клинической картине как и при простом инфантилизме имеются признаки незрелости эмоционально-волевой сферы, непосредственность, повышенный интерес к игровой деятельности, но в сочетании с пограничной интеллектуальной недостаточностью, обусловленной нарушением ряда предпосылок интеллектуальной деятельности: внимания, памяти, психической работоспособности С возрастом у таких детей более отчетливо наблюдается интеллектуальная недостаточность, которая проявляется в снижении школьной успеваемости. У части детей наблюдаются </a:t>
            </a:r>
            <a:r>
              <a:rPr lang="ru-RU" dirty="0" err="1" smtClean="0">
                <a:latin typeface="Times New Roman" panose="02020603050405020304" pitchFamily="18" charset="0"/>
                <a:cs typeface="Times New Roman" panose="02020603050405020304" pitchFamily="18" charset="0"/>
              </a:rPr>
              <a:t>психопатоподобные</a:t>
            </a:r>
            <a:r>
              <a:rPr lang="ru-RU" dirty="0" smtClean="0">
                <a:latin typeface="Times New Roman" panose="02020603050405020304" pitchFamily="18" charset="0"/>
                <a:cs typeface="Times New Roman" panose="02020603050405020304" pitchFamily="18" charset="0"/>
              </a:rPr>
              <a:t> и </a:t>
            </a:r>
            <a:r>
              <a:rPr lang="ru-RU" dirty="0" err="1" smtClean="0">
                <a:latin typeface="Times New Roman" panose="02020603050405020304" pitchFamily="18" charset="0"/>
                <a:cs typeface="Times New Roman" panose="02020603050405020304" pitchFamily="18" charset="0"/>
              </a:rPr>
              <a:t>неврозоподобные</a:t>
            </a:r>
            <a:r>
              <a:rPr lang="ru-RU" dirty="0" smtClean="0">
                <a:latin typeface="Times New Roman" panose="02020603050405020304" pitchFamily="18" charset="0"/>
                <a:cs typeface="Times New Roman" panose="02020603050405020304" pitchFamily="18" charset="0"/>
              </a:rPr>
              <a:t> реакции. Внутри осложненного инфантилизма В. В. Ковалев выделяет отдельные варианты: </a:t>
            </a:r>
            <a:r>
              <a:rPr lang="ru-RU" i="1" dirty="0" err="1" smtClean="0">
                <a:latin typeface="Times New Roman" panose="02020603050405020304" pitchFamily="18" charset="0"/>
                <a:cs typeface="Times New Roman" panose="02020603050405020304" pitchFamily="18" charset="0"/>
              </a:rPr>
              <a:t>церебрастенический</a:t>
            </a:r>
            <a:r>
              <a:rPr lang="ru-RU" i="1" dirty="0" smtClean="0">
                <a:latin typeface="Times New Roman" panose="02020603050405020304" pitchFamily="18" charset="0"/>
                <a:cs typeface="Times New Roman" panose="02020603050405020304" pitchFamily="18" charset="0"/>
              </a:rPr>
              <a:t>, невропатический, диспропорциональный, эндокринный, психогенный варианты.</a:t>
            </a:r>
          </a:p>
          <a:p>
            <a:pPr algn="just"/>
            <a:r>
              <a:rPr lang="ru-RU" dirty="0" smtClean="0">
                <a:latin typeface="Times New Roman" panose="02020603050405020304" pitchFamily="18" charset="0"/>
                <a:cs typeface="Times New Roman" panose="02020603050405020304" pitchFamily="18" charset="0"/>
              </a:rPr>
              <a:t>В исследованиях психологов было выявлено, что недостаточная целенаправленность, повышенная эмоциональность детей с неосложненным инфантилизмом негативно отражается на формировании познавательных процессов. Например, в исследованиях особенностей восприятия у младших школьников с неосложненной формой инфантилизма наблюдалась низкая скорость выполнения перцептивных задач и недостаточное развитие ориентировочной основы деятельности, что затрудняло выбор эффективной стратегии при решении перцептивных задач.</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268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Особое место в структуре задержки психического развития у детей с инфантилизмом занимает выраженная истощаемость внимания, особенно при интеллектуальных нагрузках. В процессе игровой деятельности продуктивность внимания у них улучшается, что говорит о зависимости интеллектуальной продуктивности у детей с инфантилизмом от мотивации. Исследования памяти детей с психическим инфантилизмом показало, что у них более высокий уровень развития зрительной памяти в сравнении со слухоречевой. Многие дети испытывали существенные трудности в организации </a:t>
            </a:r>
            <a:r>
              <a:rPr lang="ru-RU" dirty="0" err="1" smtClean="0">
                <a:latin typeface="Times New Roman" panose="02020603050405020304" pitchFamily="18" charset="0"/>
                <a:cs typeface="Times New Roman" panose="02020603050405020304" pitchFamily="18" charset="0"/>
              </a:rPr>
              <a:t>мнемической</a:t>
            </a:r>
            <a:r>
              <a:rPr lang="ru-RU" dirty="0" smtClean="0">
                <a:latin typeface="Times New Roman" panose="02020603050405020304" pitchFamily="18" charset="0"/>
                <a:cs typeface="Times New Roman" panose="02020603050405020304" pitchFamily="18" charset="0"/>
              </a:rPr>
              <a:t> деятельности и контроле. Например, в процессе игры эффективность запоминания у них была значительно выше. Эти данные подчеркивают положительную роль установки в эффективности </a:t>
            </a:r>
            <a:r>
              <a:rPr lang="ru-RU" dirty="0" err="1" smtClean="0">
                <a:latin typeface="Times New Roman" panose="02020603050405020304" pitchFamily="18" charset="0"/>
                <a:cs typeface="Times New Roman" panose="02020603050405020304" pitchFamily="18" charset="0"/>
              </a:rPr>
              <a:t>мнемических</a:t>
            </a:r>
            <a:r>
              <a:rPr lang="ru-RU" dirty="0" smtClean="0">
                <a:latin typeface="Times New Roman" panose="02020603050405020304" pitchFamily="18" charset="0"/>
                <a:cs typeface="Times New Roman" panose="02020603050405020304" pitchFamily="18" charset="0"/>
              </a:rPr>
              <a:t> процессов у детей с инфантилизмом.</a:t>
            </a:r>
          </a:p>
          <a:p>
            <a:pPr algn="just"/>
            <a:r>
              <a:rPr lang="ru-RU" dirty="0" smtClean="0">
                <a:latin typeface="Times New Roman" panose="02020603050405020304" pitchFamily="18" charset="0"/>
                <a:cs typeface="Times New Roman" panose="02020603050405020304" pitchFamily="18" charset="0"/>
              </a:rPr>
              <a:t>Незрелость эмоционально-волевой сферы у детей с психическим инфантилизмом проявляется в особенностях их мыслительной деятельности. У них наблюдается преобладание конкретно-образного мышления над абстрактно-логическим. Исследования показали достаточную </a:t>
            </a:r>
            <a:r>
              <a:rPr lang="ru-RU" dirty="0" err="1" smtClean="0">
                <a:latin typeface="Times New Roman" panose="02020603050405020304" pitchFamily="18" charset="0"/>
                <a:cs typeface="Times New Roman" panose="02020603050405020304" pitchFamily="18" charset="0"/>
              </a:rPr>
              <a:t>сформированность</a:t>
            </a:r>
            <a:r>
              <a:rPr lang="ru-RU" dirty="0" smtClean="0">
                <a:latin typeface="Times New Roman" panose="02020603050405020304" pitchFamily="18" charset="0"/>
                <a:cs typeface="Times New Roman" panose="02020603050405020304" pitchFamily="18" charset="0"/>
              </a:rPr>
              <a:t> мыслительных операций, но неравномерную познавательную активность, что снижает продуктивность их интеллектуальной деятельности.</a:t>
            </a:r>
          </a:p>
          <a:p>
            <a:pPr algn="just"/>
            <a:r>
              <a:rPr lang="ru-RU" dirty="0" smtClean="0">
                <a:latin typeface="Times New Roman" panose="02020603050405020304" pitchFamily="18" charset="0"/>
                <a:cs typeface="Times New Roman" panose="02020603050405020304" pitchFamily="18" charset="0"/>
              </a:rPr>
              <a:t>При осложненном психическом инфантилизме в клинической картине, наряду с чертами детскости, незрелости психики, отмечается ряд других патологических проявлений. При психологическом исследовании наблюдаются трудности переключения внимания, сниженный объем памяти как в зрительной, так и в слуховой модальностях, </a:t>
            </a:r>
            <a:r>
              <a:rPr lang="ru-RU" dirty="0" err="1" smtClean="0">
                <a:latin typeface="Times New Roman" panose="02020603050405020304" pitchFamily="18" charset="0"/>
                <a:cs typeface="Times New Roman" panose="02020603050405020304" pitchFamily="18" charset="0"/>
              </a:rPr>
              <a:t>тугоподвижность</a:t>
            </a:r>
            <a:r>
              <a:rPr lang="ru-RU" dirty="0" smtClean="0">
                <a:latin typeface="Times New Roman" panose="02020603050405020304" pitchFamily="18" charset="0"/>
                <a:cs typeface="Times New Roman" panose="02020603050405020304" pitchFamily="18" charset="0"/>
              </a:rPr>
              <a:t> мыслительных операций, недоразвитие зрительно-пространственных функций. Обучение в массовой школе у таких детей вызывает значительные трудности, как правило, они обучаются в классах для детей с ЗПР или во вспомогательных школах. </a:t>
            </a:r>
          </a:p>
          <a:p>
            <a:pPr algn="just"/>
            <a:r>
              <a:rPr lang="ru-RU" dirty="0" smtClean="0">
                <a:latin typeface="Times New Roman" panose="02020603050405020304" pitchFamily="18" charset="0"/>
                <a:cs typeface="Times New Roman" panose="02020603050405020304" pitchFamily="18" charset="0"/>
              </a:rPr>
              <a:t>Исследования личностных особенностей детей с психическим инфантилизмом выявило их дисгармоничную структуру, неадекватную самооценку, неадекватные способы эмоционального реагирования на конфликтную ситуацию. Причем наиболее стойкие личностные нарушения наблюдались у детей с осложненным психическим инфантилизмом. В отличие от младших школьников с неосложненным инфантилизмом у детей с органическим инфантилизмом наблюдалось достоверное снижение показателя адаптации, склонность к повышенной фиксации на источнике конфликта, неадекватные способы разрешения конфликтной ситуации, а также примитивные способы психологической защиты (регрессия, вытеснение).</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202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192001" cy="6524863"/>
          </a:xfrm>
          <a:prstGeom prst="rect">
            <a:avLst/>
          </a:prstGeom>
        </p:spPr>
        <p:txBody>
          <a:bodyPr wrap="square">
            <a:spAutoFit/>
          </a:bodyPr>
          <a:lstStyle/>
          <a:p>
            <a:pPr algn="just"/>
            <a:r>
              <a:rPr lang="ru-RU" sz="1900" dirty="0" smtClean="0">
                <a:latin typeface="Times New Roman" panose="02020603050405020304" pitchFamily="18" charset="0"/>
                <a:cs typeface="Times New Roman" panose="02020603050405020304" pitchFamily="18" charset="0"/>
              </a:rPr>
              <a:t>Соматогенная форма задержки психического развития была выделена еще в работах Г. Е. Сухаревой. При ряде хронических соматических заболеваний могут наблюдаться массивные интоксикации (например, при заболевании почек, печени, онкологических заболеваниях) и явления гипоксии (легочные и сердечно-сосудистые заболевания). Это приводит к нарушению деятельности развивающегося мозга ребенка. Одной из наиболее распространенных форм реагирования центральной нервной системы ребенка на интоксикацию или гипоксию является астения.</a:t>
            </a:r>
          </a:p>
          <a:p>
            <a:pPr algn="just"/>
            <a:r>
              <a:rPr lang="ru-RU" sz="1900" b="1" dirty="0" smtClean="0">
                <a:latin typeface="Times New Roman" panose="02020603050405020304" pitchFamily="18" charset="0"/>
                <a:cs typeface="Times New Roman" panose="02020603050405020304" pitchFamily="18" charset="0"/>
              </a:rPr>
              <a:t>Астения (от греч. – </a:t>
            </a:r>
            <a:r>
              <a:rPr lang="ru-RU" sz="1900" b="1" dirty="0" err="1" smtClean="0">
                <a:latin typeface="Times New Roman" panose="02020603050405020304" pitchFamily="18" charset="0"/>
                <a:cs typeface="Times New Roman" panose="02020603050405020304" pitchFamily="18" charset="0"/>
              </a:rPr>
              <a:t>asthenela</a:t>
            </a:r>
            <a:r>
              <a:rPr lang="ru-RU" sz="1900" b="1" dirty="0" smtClean="0">
                <a:latin typeface="Times New Roman" panose="02020603050405020304" pitchFamily="18" charset="0"/>
                <a:cs typeface="Times New Roman" panose="02020603050405020304" pitchFamily="18" charset="0"/>
              </a:rPr>
              <a:t>) </a:t>
            </a:r>
            <a:r>
              <a:rPr lang="ru-RU" sz="1900" dirty="0" smtClean="0">
                <a:latin typeface="Times New Roman" panose="02020603050405020304" pitchFamily="18" charset="0"/>
                <a:cs typeface="Times New Roman" panose="02020603050405020304" pitchFamily="18" charset="0"/>
              </a:rPr>
              <a:t>означает физическую и психическую слабость, бессилие. Астения это одна из распространенных, хотя и не единственная форма реагирования центральной нервной системы на самые разнообразные внешние и внутренние вредности: психогенные, травматические, соматогенные и др. Традиционно выделяются четыре наиболее типичных компонента астении: раздражительность, слабость, расстройства сна, вегетативные нарушения. Каждый из этих компонентов входит в три основные формы астенических состояний: </a:t>
            </a:r>
            <a:r>
              <a:rPr lang="ru-RU" sz="1900" dirty="0" err="1" smtClean="0">
                <a:latin typeface="Times New Roman" panose="02020603050405020304" pitchFamily="18" charset="0"/>
                <a:cs typeface="Times New Roman" panose="02020603050405020304" pitchFamily="18" charset="0"/>
              </a:rPr>
              <a:t>гиперстензия</a:t>
            </a:r>
            <a:r>
              <a:rPr lang="ru-RU" sz="1900" dirty="0" smtClean="0">
                <a:latin typeface="Times New Roman" panose="02020603050405020304" pitchFamily="18" charset="0"/>
                <a:cs typeface="Times New Roman" panose="02020603050405020304" pitchFamily="18" charset="0"/>
              </a:rPr>
              <a:t>, синдром раздражительной слабости, </a:t>
            </a:r>
            <a:r>
              <a:rPr lang="ru-RU" sz="1900" dirty="0" err="1" smtClean="0">
                <a:latin typeface="Times New Roman" panose="02020603050405020304" pitchFamily="18" charset="0"/>
                <a:cs typeface="Times New Roman" panose="02020603050405020304" pitchFamily="18" charset="0"/>
              </a:rPr>
              <a:t>гипостенический</a:t>
            </a:r>
            <a:r>
              <a:rPr lang="ru-RU" sz="1900" dirty="0" smtClean="0">
                <a:latin typeface="Times New Roman" panose="02020603050405020304" pitchFamily="18" charset="0"/>
                <a:cs typeface="Times New Roman" panose="02020603050405020304" pitchFamily="18" charset="0"/>
              </a:rPr>
              <a:t> синдром (синдром истощения). У детей с хроническими соматическими заболеваниями </a:t>
            </a:r>
            <a:r>
              <a:rPr lang="ru-RU" sz="1900" dirty="0" err="1" smtClean="0">
                <a:latin typeface="Times New Roman" panose="02020603050405020304" pitchFamily="18" charset="0"/>
                <a:cs typeface="Times New Roman" panose="02020603050405020304" pitchFamily="18" charset="0"/>
              </a:rPr>
              <a:t>гиперстензия</a:t>
            </a:r>
            <a:r>
              <a:rPr lang="ru-RU" sz="1900" dirty="0" smtClean="0">
                <a:latin typeface="Times New Roman" panose="02020603050405020304" pitchFamily="18" charset="0"/>
                <a:cs typeface="Times New Roman" panose="02020603050405020304" pitchFamily="18" charset="0"/>
              </a:rPr>
              <a:t> проявляется в повышенной утомляемости, что в значительной степени снижает уровень их поисковой активности. Раздражительная слабость проявляется у них в капризности, в немотивированных криках, в неустойчивом сне. Синдром истощения наглядно проявляется в процессе деятельности</a:t>
            </a:r>
          </a:p>
          <a:p>
            <a:pPr algn="just"/>
            <a:r>
              <a:rPr lang="ru-RU" sz="1900" dirty="0" smtClean="0">
                <a:latin typeface="Times New Roman" panose="02020603050405020304" pitchFamily="18" charset="0"/>
                <a:cs typeface="Times New Roman" panose="02020603050405020304" pitchFamily="18" charset="0"/>
              </a:rPr>
              <a:t>ребенка, например в предметно-практической деятельности. </a:t>
            </a:r>
          </a:p>
          <a:p>
            <a:pPr algn="just"/>
            <a:r>
              <a:rPr lang="ru-RU" sz="1900" dirty="0" smtClean="0">
                <a:latin typeface="Times New Roman" panose="02020603050405020304" pitchFamily="18" charset="0"/>
                <a:cs typeface="Times New Roman" panose="02020603050405020304" pitchFamily="18" charset="0"/>
              </a:rPr>
              <a:t>Наблюдение за детьми раннего возраста с хронической почечной недостаточностью и врожденными пороками сердца показало значительное снижение у них количества предметно-практических манипуляций в сравнении со здоровыми детьми. Главным показателем астенического синдрома является нарушение работоспособности. Общее нарастающее утомление у ребенка негативно отражается на мотивационно-</a:t>
            </a:r>
            <a:r>
              <a:rPr lang="ru-RU" sz="1900" dirty="0" err="1" smtClean="0">
                <a:latin typeface="Times New Roman" panose="02020603050405020304" pitchFamily="18" charset="0"/>
                <a:cs typeface="Times New Roman" panose="02020603050405020304" pitchFamily="18" charset="0"/>
              </a:rPr>
              <a:t>потребностной</a:t>
            </a:r>
            <a:r>
              <a:rPr lang="ru-RU" sz="1900" dirty="0" smtClean="0">
                <a:latin typeface="Times New Roman" panose="02020603050405020304" pitchFamily="18" charset="0"/>
                <a:cs typeface="Times New Roman" panose="02020603050405020304" pitchFamily="18" charset="0"/>
              </a:rPr>
              <a:t> сфере, что значительно снижает его познавательную активность. Все это является важной предпосылкой формирования задержки психического развития у ребенка.</a:t>
            </a:r>
          </a:p>
        </p:txBody>
      </p:sp>
    </p:spTree>
    <p:extLst>
      <p:ext uri="{BB962C8B-B14F-4D97-AF65-F5344CB8AC3E}">
        <p14:creationId xmlns:p14="http://schemas.microsoft.com/office/powerpoint/2010/main" val="1566454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структуре особенностей психического развития у детей с соматогенной формой ЗПР, так же как и при психическом инфантилизме, наблюдается эмоциональная незрелость. Однако если при психофизическом инфантилизме эмоциональная незрелость обусловлена, как правило, незрелостью мозга, то при соматогенной форме ЗПР причиной эмоциональной</a:t>
            </a:r>
          </a:p>
          <a:p>
            <a:pPr algn="just"/>
            <a:r>
              <a:rPr lang="ru-RU" dirty="0" smtClean="0">
                <a:latin typeface="Times New Roman" panose="02020603050405020304" pitchFamily="18" charset="0"/>
                <a:cs typeface="Times New Roman" panose="02020603050405020304" pitchFamily="18" charset="0"/>
              </a:rPr>
              <a:t>незрелости чаще всего являются длительные хронические заболеванию, которые в значительной степени тормозят развитие активных форм деятельности и способствуют формированию таких личностных особенностей, как боязливость, робость, неуверенность в своих силах. Постоянная астения, наблюдаемая у детей в связи с длительными соматическими недугами, способствует нарушению динамики психических процессов, что проявляется у них в колебании внимания, в сниженной способности к концентрации внимания, в снижении объема памяти, особенно в слухоречевой модальности, в инертности мыслительных процессов (Лебединский, 1985; Николаева, 1987; </a:t>
            </a:r>
            <a:r>
              <a:rPr lang="ru-RU" dirty="0" err="1" smtClean="0">
                <a:latin typeface="Times New Roman" panose="02020603050405020304" pitchFamily="18" charset="0"/>
                <a:cs typeface="Times New Roman" panose="02020603050405020304" pitchFamily="18" charset="0"/>
              </a:rPr>
              <a:t>Мамайчук</a:t>
            </a:r>
            <a:r>
              <a:rPr lang="ru-RU" dirty="0" smtClean="0">
                <a:latin typeface="Times New Roman" panose="02020603050405020304" pitchFamily="18" charset="0"/>
                <a:cs typeface="Times New Roman" panose="02020603050405020304" pitchFamily="18" charset="0"/>
              </a:rPr>
              <a:t>, 1990 и др.). Наряду с изменением динамики психических процессов у некоторых детей наблюдаются затруднения при выполнении сложных обобщений, склонность к детализации, т. е. недоразвитие </a:t>
            </a:r>
            <a:r>
              <a:rPr lang="ru-RU" dirty="0" err="1" smtClean="0">
                <a:latin typeface="Times New Roman" panose="02020603050405020304" pitchFamily="18" charset="0"/>
                <a:cs typeface="Times New Roman" panose="02020603050405020304" pitchFamily="18" charset="0"/>
              </a:rPr>
              <a:t>операциональных</a:t>
            </a:r>
            <a:r>
              <a:rPr lang="ru-RU" dirty="0" smtClean="0">
                <a:latin typeface="Times New Roman" panose="02020603050405020304" pitchFamily="18" charset="0"/>
                <a:cs typeface="Times New Roman" panose="02020603050405020304" pitchFamily="18" charset="0"/>
              </a:rPr>
              <a:t> компонентов мышления.</a:t>
            </a:r>
          </a:p>
          <a:p>
            <a:pPr algn="just"/>
            <a:r>
              <a:rPr lang="ru-RU" dirty="0" smtClean="0">
                <a:latin typeface="Times New Roman" panose="02020603050405020304" pitchFamily="18" charset="0"/>
                <a:cs typeface="Times New Roman" panose="02020603050405020304" pitchFamily="18" charset="0"/>
              </a:rPr>
              <a:t>Кроме астенических состояний патогенное влияние на развитие познавательных процессов и личности у детей с хроническими соматическими заболеваниями оказывают такие факторы, как </a:t>
            </a:r>
            <a:r>
              <a:rPr lang="ru-RU" dirty="0" err="1" smtClean="0">
                <a:latin typeface="Times New Roman" panose="02020603050405020304" pitchFamily="18" charset="0"/>
                <a:cs typeface="Times New Roman" panose="02020603050405020304" pitchFamily="18" charset="0"/>
              </a:rPr>
              <a:t>госпитализм</a:t>
            </a:r>
            <a:r>
              <a:rPr lang="ru-RU" dirty="0" smtClean="0">
                <a:latin typeface="Times New Roman" panose="02020603050405020304" pitchFamily="18" charset="0"/>
                <a:cs typeface="Times New Roman" panose="02020603050405020304" pitchFamily="18" charset="0"/>
              </a:rPr>
              <a:t>, ранняя социальная депривация в связи с болезнью, неадекватные стили семейного воспитания больного ребенка.</a:t>
            </a:r>
          </a:p>
          <a:p>
            <a:pPr algn="just"/>
            <a:r>
              <a:rPr lang="ru-RU" dirty="0" smtClean="0">
                <a:latin typeface="Times New Roman" panose="02020603050405020304" pitchFamily="18" charset="0"/>
                <a:cs typeface="Times New Roman" panose="02020603050405020304" pitchFamily="18" charset="0"/>
              </a:rPr>
              <a:t>Задержка психического развития психогенного происхождения связана с неблагоприятными условиями воспитания ребенка.</a:t>
            </a:r>
          </a:p>
          <a:p>
            <a:pPr algn="just"/>
            <a:r>
              <a:rPr lang="ru-RU" dirty="0" smtClean="0">
                <a:latin typeface="Times New Roman" panose="02020603050405020304" pitchFamily="18" charset="0"/>
                <a:cs typeface="Times New Roman" panose="02020603050405020304" pitchFamily="18" charset="0"/>
              </a:rPr>
              <a:t>К ним относится ранняя психическая и социальная депривация, которая наблюдается у большинства безнадзорных детей и детей-сирот, воспитывающихся в учреждениях закрытого типа. Исследования особенностей психического развития детей, воспитывающихся вне семьи, проведенные отечественными психологами, показали, что уже в младенческом возрасте у них резко снижена потребность в общении. Сам процесс общения характеризуется недостаточным развитием коммуникативных средств. Во втором полугодии жизни, в отличие от детей, воспитывающихся в семьях, у них не наблюдается аффективно-личностной связи со взрослыми, что приводит к снижению познавательной активности. В возрасте двух-трех лет наблюдается апатичность, безынициативность, эмоциональная невыразительность, пониженная любознательность, отставания в развитии речи. Кроме того, авторы отмечают эмоциональное отчуждение и </a:t>
            </a:r>
            <a:r>
              <a:rPr lang="ru-RU" dirty="0" err="1" smtClean="0">
                <a:latin typeface="Times New Roman" panose="02020603050405020304" pitchFamily="18" charset="0"/>
                <a:cs typeface="Times New Roman" panose="02020603050405020304" pitchFamily="18" charset="0"/>
              </a:rPr>
              <a:t>несформированность</a:t>
            </a:r>
            <a:r>
              <a:rPr lang="ru-RU" dirty="0" smtClean="0">
                <a:latin typeface="Times New Roman" panose="02020603050405020304" pitchFamily="18" charset="0"/>
                <a:cs typeface="Times New Roman" panose="02020603050405020304" pitchFamily="18" charset="0"/>
              </a:rPr>
              <a:t> самостоятельности как свойства личности.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82858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Дерево">
  <a:themeElements>
    <a:clrScheme name="Дерево">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Дерево">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Дерево">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TM03090434[[fn=Дерево]]</Template>
  <TotalTime>144</TotalTime>
  <Words>5198</Words>
  <Application>Microsoft Office PowerPoint</Application>
  <PresentationFormat>Широкоэкранный</PresentationFormat>
  <Paragraphs>92</Paragraphs>
  <Slides>17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17</vt:i4>
      </vt:variant>
    </vt:vector>
  </HeadingPairs>
  <TitlesOfParts>
    <vt:vector size="23" baseType="lpstr">
      <vt:lpstr>Cambria</vt:lpstr>
      <vt:lpstr>Rockwell</vt:lpstr>
      <vt:lpstr>Rockwell Condensed</vt:lpstr>
      <vt:lpstr>Times New Roman</vt:lpstr>
      <vt:lpstr>Wingdings</vt:lpstr>
      <vt:lpstr>Дерево</vt:lpstr>
      <vt:lpstr>Клинико-психологические характеристики задержки психического развития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КЛИНИКО-ПСИХОЛОГИЧЕСКИЕ ХАРАКТЕРИСТИКИ ДЕТЕЙ С ПСИХИЧЕСКИМ НЕДОРАЗВИТИЕМ</dc:title>
  <dc:creator>usewr</dc:creator>
  <cp:lastModifiedBy>usewr</cp:lastModifiedBy>
  <cp:revision>15</cp:revision>
  <dcterms:created xsi:type="dcterms:W3CDTF">2020-11-12T11:21:46Z</dcterms:created>
  <dcterms:modified xsi:type="dcterms:W3CDTF">2020-11-12T13:46:27Z</dcterms:modified>
</cp:coreProperties>
</file>